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5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72" r:id="rId1"/>
  </p:sldMasterIdLst>
  <p:notesMasterIdLst>
    <p:notesMasterId r:id="rId43"/>
  </p:notesMasterIdLst>
  <p:sldIdLst>
    <p:sldId id="257" r:id="rId2"/>
    <p:sldId id="337" r:id="rId3"/>
    <p:sldId id="343" r:id="rId4"/>
    <p:sldId id="302" r:id="rId5"/>
    <p:sldId id="354" r:id="rId6"/>
    <p:sldId id="321" r:id="rId7"/>
    <p:sldId id="272" r:id="rId8"/>
    <p:sldId id="342" r:id="rId9"/>
    <p:sldId id="322" r:id="rId10"/>
    <p:sldId id="311" r:id="rId11"/>
    <p:sldId id="351" r:id="rId12"/>
    <p:sldId id="314" r:id="rId13"/>
    <p:sldId id="312" r:id="rId14"/>
    <p:sldId id="313" r:id="rId15"/>
    <p:sldId id="323" r:id="rId16"/>
    <p:sldId id="274" r:id="rId17"/>
    <p:sldId id="328" r:id="rId18"/>
    <p:sldId id="348" r:id="rId19"/>
    <p:sldId id="293" r:id="rId20"/>
    <p:sldId id="352" r:id="rId21"/>
    <p:sldId id="353" r:id="rId22"/>
    <p:sldId id="297" r:id="rId23"/>
    <p:sldId id="298" r:id="rId24"/>
    <p:sldId id="296" r:id="rId25"/>
    <p:sldId id="300" r:id="rId26"/>
    <p:sldId id="329" r:id="rId27"/>
    <p:sldId id="335" r:id="rId28"/>
    <p:sldId id="355" r:id="rId29"/>
    <p:sldId id="356" r:id="rId30"/>
    <p:sldId id="341" r:id="rId31"/>
    <p:sldId id="358" r:id="rId32"/>
    <p:sldId id="359" r:id="rId33"/>
    <p:sldId id="319" r:id="rId34"/>
    <p:sldId id="303" r:id="rId35"/>
    <p:sldId id="344" r:id="rId36"/>
    <p:sldId id="292" r:id="rId37"/>
    <p:sldId id="330" r:id="rId38"/>
    <p:sldId id="331" r:id="rId39"/>
    <p:sldId id="332" r:id="rId40"/>
    <p:sldId id="333" r:id="rId41"/>
    <p:sldId id="334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4" pos="240" userDrawn="1">
          <p15:clr>
            <a:srgbClr val="A4A3A4"/>
          </p15:clr>
        </p15:guide>
        <p15:guide id="6" orient="horz" pos="144" userDrawn="1">
          <p15:clr>
            <a:srgbClr val="A4A3A4"/>
          </p15:clr>
        </p15:guide>
        <p15:guide id="7" orient="horz" pos="4104" userDrawn="1">
          <p15:clr>
            <a:srgbClr val="A4A3A4"/>
          </p15:clr>
        </p15:guide>
        <p15:guide id="8" pos="7440" userDrawn="1">
          <p15:clr>
            <a:srgbClr val="A4A3A4"/>
          </p15:clr>
        </p15:guide>
        <p15:guide id="13" orient="horz" pos="1512" userDrawn="1">
          <p15:clr>
            <a:srgbClr val="A4A3A4"/>
          </p15:clr>
        </p15:guide>
        <p15:guide id="17" orient="horz" pos="2376" userDrawn="1">
          <p15:clr>
            <a:srgbClr val="A4A3A4"/>
          </p15:clr>
        </p15:guide>
        <p15:guide id="18" pos="4824" userDrawn="1">
          <p15:clr>
            <a:srgbClr val="A4A3A4"/>
          </p15:clr>
        </p15:guide>
        <p15:guide id="20" pos="2016" userDrawn="1">
          <p15:clr>
            <a:srgbClr val="A4A3A4"/>
          </p15:clr>
        </p15:guide>
        <p15:guide id="21" orient="horz" pos="1680" userDrawn="1">
          <p15:clr>
            <a:srgbClr val="A4A3A4"/>
          </p15:clr>
        </p15:guide>
        <p15:guide id="22" orient="horz" pos="1008" userDrawn="1">
          <p15:clr>
            <a:srgbClr val="A4A3A4"/>
          </p15:clr>
        </p15:guide>
        <p15:guide id="23" pos="408" userDrawn="1">
          <p15:clr>
            <a:srgbClr val="A4A3A4"/>
          </p15:clr>
        </p15:guide>
        <p15:guide id="24" orient="horz" pos="792" userDrawn="1">
          <p15:clr>
            <a:srgbClr val="A4A3A4"/>
          </p15:clr>
        </p15:guide>
        <p15:guide id="25" orient="horz" pos="2760" userDrawn="1">
          <p15:clr>
            <a:srgbClr val="A4A3A4"/>
          </p15:clr>
        </p15:guide>
        <p15:guide id="26" orient="horz" pos="3024" userDrawn="1">
          <p15:clr>
            <a:srgbClr val="A4A3A4"/>
          </p15:clr>
        </p15:guide>
        <p15:guide id="27" pos="3840" userDrawn="1">
          <p15:clr>
            <a:srgbClr val="A4A3A4"/>
          </p15:clr>
        </p15:guide>
        <p15:guide id="28" orient="horz" pos="22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or" initials="A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1B20"/>
    <a:srgbClr val="06FF52"/>
    <a:srgbClr val="F53136"/>
    <a:srgbClr val="000032"/>
    <a:srgbClr val="AFBBBD"/>
    <a:srgbClr val="DBDBDB"/>
    <a:srgbClr val="8FA0A3"/>
    <a:srgbClr val="30353F"/>
    <a:srgbClr val="43CDD9"/>
    <a:srgbClr val="66718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Helle Formatvorlag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3C2FFA5D-87B4-456A-9821-1D502468CF0F}" styleName="Designformatvorlage 1 - Akz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Designformatvorlage 1 - Akz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0" autoAdjust="0"/>
    <p:restoredTop sz="67857" autoAdjust="0"/>
  </p:normalViewPr>
  <p:slideViewPr>
    <p:cSldViewPr snapToGrid="0" showGuides="1">
      <p:cViewPr varScale="1">
        <p:scale>
          <a:sx n="50" d="100"/>
          <a:sy n="50" d="100"/>
        </p:scale>
        <p:origin x="701" y="47"/>
      </p:cViewPr>
      <p:guideLst>
        <p:guide pos="240"/>
        <p:guide orient="horz" pos="144"/>
        <p:guide orient="horz" pos="4104"/>
        <p:guide pos="7440"/>
        <p:guide orient="horz" pos="1512"/>
        <p:guide orient="horz" pos="2376"/>
        <p:guide pos="4824"/>
        <p:guide pos="2016"/>
        <p:guide orient="horz" pos="1680"/>
        <p:guide orient="horz" pos="1008"/>
        <p:guide pos="408"/>
        <p:guide orient="horz" pos="792"/>
        <p:guide orient="horz" pos="2760"/>
        <p:guide orient="horz" pos="3024"/>
        <p:guide pos="3840"/>
        <p:guide orient="horz" pos="22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Barkman\Desktop\statistic_id265647_twitter-usage-reach-in-the-united-states-2019-by-age-group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Barkman\Desktop\statistic_id265647_twitter-usage-reach-in-the-united-states-2019-by-age-group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Barkman\Desktop\statistic_id265647_twitter-usage-reach-in-the-united-states-2019-by-age-group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-1735762032"/>
        <c:axId val="-1735761488"/>
      </c:barChart>
      <c:catAx>
        <c:axId val="-173576203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-1735761488"/>
        <c:crosses val="autoZero"/>
        <c:auto val="1"/>
        <c:lblAlgn val="ctr"/>
        <c:lblOffset val="100"/>
        <c:noMultiLvlLbl val="0"/>
      </c:catAx>
      <c:valAx>
        <c:axId val="-1735761488"/>
        <c:scaling>
          <c:orientation val="minMax"/>
        </c:scaling>
        <c:delete val="1"/>
        <c:axPos val="l"/>
        <c:numFmt formatCode="0.00%" sourceLinked="1"/>
        <c:majorTickMark val="out"/>
        <c:minorTickMark val="none"/>
        <c:tickLblPos val="nextTo"/>
        <c:crossAx val="-173576203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800" b="0">
                <a:effectLst/>
              </a:rPr>
              <a:t>Social Media Usage in Germany</a:t>
            </a:r>
            <a:endParaRPr lang="de-DE" b="0">
              <a:effectLst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'[statistic_id265647_twitter-usage-reach-in-the-united-states-2019-by-age-group.xlsx]Data'!$K$5</c:f>
              <c:strCache>
                <c:ptCount val="1"/>
                <c:pt idx="0">
                  <c:v>percentage</c:v>
                </c:pt>
              </c:strCache>
            </c:strRef>
          </c:tx>
          <c:spPr>
            <a:solidFill>
              <a:schemeClr val="bg2">
                <a:lumMod val="2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'[statistic_id265647_twitter-usage-reach-in-the-united-states-2019-by-age-group.xlsx]Data'!$J$6:$J$11</c:f>
              <c:strCache>
                <c:ptCount val="6"/>
                <c:pt idx="0">
                  <c:v>Facebook</c:v>
                </c:pt>
                <c:pt idx="1">
                  <c:v>Pinterest</c:v>
                </c:pt>
                <c:pt idx="2">
                  <c:v>Twitter</c:v>
                </c:pt>
                <c:pt idx="3">
                  <c:v>YouTube</c:v>
                </c:pt>
                <c:pt idx="4">
                  <c:v>Tumblr</c:v>
                </c:pt>
                <c:pt idx="5">
                  <c:v>Instagram</c:v>
                </c:pt>
              </c:strCache>
            </c:strRef>
          </c:cat>
          <c:val>
            <c:numRef>
              <c:f>'[statistic_id265647_twitter-usage-reach-in-the-united-states-2019-by-age-group.xlsx]Data'!$K$6:$K$11</c:f>
              <c:numCache>
                <c:formatCode>0.00%</c:formatCode>
                <c:ptCount val="6"/>
                <c:pt idx="0">
                  <c:v>0.6744</c:v>
                </c:pt>
                <c:pt idx="1">
                  <c:v>0.17860000000000001</c:v>
                </c:pt>
                <c:pt idx="2">
                  <c:v>5.21E-2</c:v>
                </c:pt>
                <c:pt idx="3">
                  <c:v>4.99E-2</c:v>
                </c:pt>
                <c:pt idx="4">
                  <c:v>1.72E-2</c:v>
                </c:pt>
                <c:pt idx="5">
                  <c:v>1.7000000000000001E-2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B86-453D-BED2-30114239B734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590105368"/>
        <c:axId val="590104712"/>
      </c:barChart>
      <c:catAx>
        <c:axId val="59010536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Social</a:t>
                </a:r>
                <a:r>
                  <a:rPr lang="de-DE" baseline="0"/>
                  <a:t> Network</a:t>
                </a:r>
                <a:endParaRPr lang="de-DE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590104712"/>
        <c:crosses val="autoZero"/>
        <c:auto val="1"/>
        <c:lblAlgn val="ctr"/>
        <c:lblOffset val="100"/>
        <c:noMultiLvlLbl val="0"/>
      </c:catAx>
      <c:valAx>
        <c:axId val="5901047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percentage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59010536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u="none" strike="noStrike" kern="1200" spc="0" baseline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+mn-lt"/>
                <a:ea typeface="+mn-ea"/>
                <a:cs typeface="+mn-cs"/>
              </a:defRPr>
            </a:pPr>
            <a:r>
              <a:rPr lang="en-US" sz="1800">
                <a:effectLst/>
              </a:rPr>
              <a:t>Twitter Users by Age Groups </a:t>
            </a:r>
            <a:endParaRPr lang="de-DE">
              <a:effectLst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lvl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1400" b="0" i="0" u="none" strike="noStrike" kern="1200" spc="0" baseline="0">
              <a:solidFill>
                <a:sysClr val="windowText" lastClr="000000">
                  <a:lumMod val="65000"/>
                  <a:lumOff val="35000"/>
                </a:sys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'[statistic_id265647_twitter-usage-reach-in-the-united-states-2019-by-age-group.xlsx]Data'!$C$5</c:f>
              <c:strCache>
                <c:ptCount val="1"/>
                <c:pt idx="0">
                  <c:v>percentage</c:v>
                </c:pt>
              </c:strCache>
            </c:strRef>
          </c:tx>
          <c:spPr>
            <a:solidFill>
              <a:schemeClr val="bg2">
                <a:lumMod val="2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'[statistic_id265647_twitter-usage-reach-in-the-united-states-2019-by-age-group.xlsx]Data'!$B$6:$B$9</c:f>
              <c:strCache>
                <c:ptCount val="4"/>
                <c:pt idx="0">
                  <c:v>18-29</c:v>
                </c:pt>
                <c:pt idx="1">
                  <c:v>30-49</c:v>
                </c:pt>
                <c:pt idx="2">
                  <c:v>50-64</c:v>
                </c:pt>
                <c:pt idx="3">
                  <c:v>65+</c:v>
                </c:pt>
              </c:strCache>
            </c:strRef>
          </c:cat>
          <c:val>
            <c:numRef>
              <c:f>'[statistic_id265647_twitter-usage-reach-in-the-united-states-2019-by-age-group.xlsx]Data'!$C$6:$C$9</c:f>
              <c:numCache>
                <c:formatCode>0%</c:formatCode>
                <c:ptCount val="4"/>
                <c:pt idx="0">
                  <c:v>0.38</c:v>
                </c:pt>
                <c:pt idx="1">
                  <c:v>0.26</c:v>
                </c:pt>
                <c:pt idx="2">
                  <c:v>0.17</c:v>
                </c:pt>
                <c:pt idx="3">
                  <c:v>7.0000000000000007E-2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358-4FF4-8078-07195DDE3ECD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585741320"/>
        <c:axId val="585738368"/>
      </c:barChart>
      <c:catAx>
        <c:axId val="58574132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age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585738368"/>
        <c:crosses val="autoZero"/>
        <c:auto val="1"/>
        <c:lblAlgn val="ctr"/>
        <c:lblOffset val="100"/>
        <c:noMultiLvlLbl val="0"/>
      </c:catAx>
      <c:valAx>
        <c:axId val="5857383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percentage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58574132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u="none" strike="noStrike" kern="1200" spc="0" baseline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+mn-lt"/>
                <a:ea typeface="+mn-ea"/>
                <a:cs typeface="+mn-cs"/>
              </a:defRPr>
            </a:pPr>
            <a:r>
              <a:rPr lang="en-US" sz="1800" dirty="0">
                <a:effectLst/>
              </a:rPr>
              <a:t>Twitter Users by Gender </a:t>
            </a:r>
            <a:endParaRPr lang="de-DE" dirty="0">
              <a:effectLst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lvl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1400" b="0" i="0" u="none" strike="noStrike" kern="1200" spc="0" baseline="0">
              <a:solidFill>
                <a:sysClr val="windowText" lastClr="000000">
                  <a:lumMod val="65000"/>
                  <a:lumOff val="35000"/>
                </a:sys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bg2">
                <a:lumMod val="2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'[statistic_id265647_twitter-usage-reach-in-the-united-states-2019-by-age-group.xlsx]Data'!$F$6:$F$7</c:f>
              <c:strCache>
                <c:ptCount val="2"/>
                <c:pt idx="0">
                  <c:v>male</c:v>
                </c:pt>
                <c:pt idx="1">
                  <c:v>female</c:v>
                </c:pt>
              </c:strCache>
            </c:strRef>
          </c:cat>
          <c:val>
            <c:numRef>
              <c:f>'[statistic_id265647_twitter-usage-reach-in-the-united-states-2019-by-age-group.xlsx]Data'!$G$6:$G$7</c:f>
              <c:numCache>
                <c:formatCode>0%</c:formatCode>
                <c:ptCount val="2"/>
                <c:pt idx="0">
                  <c:v>0.66</c:v>
                </c:pt>
                <c:pt idx="1">
                  <c:v>0.34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9D4-4844-A7EF-7C8230734E38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607832432"/>
        <c:axId val="607834400"/>
      </c:barChart>
      <c:catAx>
        <c:axId val="60783243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gender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607834400"/>
        <c:crosses val="autoZero"/>
        <c:auto val="1"/>
        <c:lblAlgn val="ctr"/>
        <c:lblOffset val="100"/>
        <c:noMultiLvlLbl val="0"/>
      </c:catAx>
      <c:valAx>
        <c:axId val="6078344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percentage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60783243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07-14T21:47:03.405" idx="1">
    <p:pos x="10" y="10"/>
    <p:text>This is rather ugly, so I say we use the other one.</p:text>
    <p:extLst>
      <p:ext uri="{C676402C-5697-4E1C-873F-D02D1690AC5C}">
        <p15:threadingInfo xmlns:p15="http://schemas.microsoft.com/office/powerpoint/2012/main" timeZoneBias="-120"/>
      </p:ext>
    </p:extLst>
  </p:cm>
</p:cmLst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8F5E060-6F00-4153-B2E5-1FB92FEA72C5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38EA43C2-3769-47D7-82DA-8A167A9B1AC0}">
      <dgm:prSet/>
      <dgm:spPr/>
      <dgm:t>
        <a:bodyPr/>
        <a:lstStyle/>
        <a:p>
          <a:pPr>
            <a:defRPr b="1"/>
          </a:pPr>
          <a:r>
            <a:rPr lang="en-US"/>
            <a:t>One idea: Engagement</a:t>
          </a:r>
        </a:p>
      </dgm:t>
    </dgm:pt>
    <dgm:pt modelId="{EF4C4CB0-09FE-4809-9F3E-899715AE4FA2}" type="parTrans" cxnId="{1F5F9604-0084-4108-AD21-2F2D24B54BF7}">
      <dgm:prSet/>
      <dgm:spPr/>
      <dgm:t>
        <a:bodyPr/>
        <a:lstStyle/>
        <a:p>
          <a:endParaRPr lang="en-US"/>
        </a:p>
      </dgm:t>
    </dgm:pt>
    <dgm:pt modelId="{A73563C4-1D26-4866-9F59-60414265EE95}" type="sibTrans" cxnId="{1F5F9604-0084-4108-AD21-2F2D24B54BF7}">
      <dgm:prSet/>
      <dgm:spPr/>
      <dgm:t>
        <a:bodyPr/>
        <a:lstStyle/>
        <a:p>
          <a:endParaRPr lang="en-US"/>
        </a:p>
      </dgm:t>
    </dgm:pt>
    <dgm:pt modelId="{69A06740-5D78-40CE-8046-0EA715AF8C84}">
      <dgm:prSet/>
      <dgm:spPr/>
      <dgm:t>
        <a:bodyPr/>
        <a:lstStyle/>
        <a:p>
          <a:pPr>
            <a:defRPr b="1"/>
          </a:pPr>
          <a:r>
            <a:rPr lang="en-US"/>
            <a:t>How many likes/retweets do each of the tweets receive?</a:t>
          </a:r>
        </a:p>
      </dgm:t>
    </dgm:pt>
    <dgm:pt modelId="{B4536A76-4D7B-432E-87AB-89628EBAFBF5}" type="parTrans" cxnId="{37BA613B-AC82-4BF9-9463-7055C110DAB0}">
      <dgm:prSet/>
      <dgm:spPr/>
      <dgm:t>
        <a:bodyPr/>
        <a:lstStyle/>
        <a:p>
          <a:endParaRPr lang="en-US"/>
        </a:p>
      </dgm:t>
    </dgm:pt>
    <dgm:pt modelId="{F687C027-98E0-4EDC-BE99-BC3088D777F7}" type="sibTrans" cxnId="{37BA613B-AC82-4BF9-9463-7055C110DAB0}">
      <dgm:prSet/>
      <dgm:spPr/>
      <dgm:t>
        <a:bodyPr/>
        <a:lstStyle/>
        <a:p>
          <a:endParaRPr lang="en-US"/>
        </a:p>
      </dgm:t>
    </dgm:pt>
    <dgm:pt modelId="{31ABAE59-82B1-4D72-A73D-B239E2543A78}">
      <dgm:prSet/>
      <dgm:spPr/>
      <dgm:t>
        <a:bodyPr/>
        <a:lstStyle/>
        <a:p>
          <a:r>
            <a:rPr lang="en-US"/>
            <a:t>ASSUMPTION: retweets indicate a higher degree of engagement than a like, since it requires more investment on the part of the retweeter</a:t>
          </a:r>
        </a:p>
      </dgm:t>
    </dgm:pt>
    <dgm:pt modelId="{C71F712F-E7DF-4B06-84F9-3CDC40C28379}" type="parTrans" cxnId="{ED05F3E6-2ED2-4BBF-AC6F-39A06E7CCF55}">
      <dgm:prSet/>
      <dgm:spPr/>
      <dgm:t>
        <a:bodyPr/>
        <a:lstStyle/>
        <a:p>
          <a:endParaRPr lang="en-US"/>
        </a:p>
      </dgm:t>
    </dgm:pt>
    <dgm:pt modelId="{B6B7E752-7BCB-4CC2-B906-ED6B2455D422}" type="sibTrans" cxnId="{ED05F3E6-2ED2-4BBF-AC6F-39A06E7CCF55}">
      <dgm:prSet/>
      <dgm:spPr/>
      <dgm:t>
        <a:bodyPr/>
        <a:lstStyle/>
        <a:p>
          <a:endParaRPr lang="en-US"/>
        </a:p>
      </dgm:t>
    </dgm:pt>
    <dgm:pt modelId="{3FBFF34D-4E8C-4A9D-B99A-2C04E95969A1}">
      <dgm:prSet/>
      <dgm:spPr/>
      <dgm:t>
        <a:bodyPr/>
        <a:lstStyle/>
        <a:p>
          <a:pPr>
            <a:defRPr b="1"/>
          </a:pPr>
          <a:r>
            <a:rPr lang="en-US" dirty="0"/>
            <a:t>What percentage of followers are engaging with the tweets?</a:t>
          </a:r>
        </a:p>
      </dgm:t>
    </dgm:pt>
    <dgm:pt modelId="{9028E0A9-E308-4D05-996E-0188C3D1E867}" type="parTrans" cxnId="{EE61C4D3-0C28-45E5-B110-51C5A3A6F068}">
      <dgm:prSet/>
      <dgm:spPr/>
      <dgm:t>
        <a:bodyPr/>
        <a:lstStyle/>
        <a:p>
          <a:endParaRPr lang="en-US"/>
        </a:p>
      </dgm:t>
    </dgm:pt>
    <dgm:pt modelId="{5B372DE1-B1CA-43B1-A8DF-EE8120B88A3A}" type="sibTrans" cxnId="{EE61C4D3-0C28-45E5-B110-51C5A3A6F068}">
      <dgm:prSet/>
      <dgm:spPr/>
      <dgm:t>
        <a:bodyPr/>
        <a:lstStyle/>
        <a:p>
          <a:endParaRPr lang="en-US"/>
        </a:p>
      </dgm:t>
    </dgm:pt>
    <dgm:pt modelId="{38B800A8-D191-49C3-8878-64CF64646A2C}">
      <dgm:prSet/>
      <dgm:spPr/>
      <dgm:t>
        <a:bodyPr/>
        <a:lstStyle/>
        <a:p>
          <a:pPr>
            <a:defRPr b="1"/>
          </a:pPr>
          <a:r>
            <a:rPr lang="en-US"/>
            <a:t>Do we see an increase in engagement over time (which could indicate an increase in followers)?</a:t>
          </a:r>
        </a:p>
      </dgm:t>
    </dgm:pt>
    <dgm:pt modelId="{F1EA36F8-8498-49B5-9C33-5404C74A0AAA}" type="parTrans" cxnId="{980F3E49-A786-4276-B3B8-A2113369865D}">
      <dgm:prSet/>
      <dgm:spPr/>
      <dgm:t>
        <a:bodyPr/>
        <a:lstStyle/>
        <a:p>
          <a:endParaRPr lang="en-US"/>
        </a:p>
      </dgm:t>
    </dgm:pt>
    <dgm:pt modelId="{EC046590-C187-44C5-AAC8-0A3FE8775FBB}" type="sibTrans" cxnId="{980F3E49-A786-4276-B3B8-A2113369865D}">
      <dgm:prSet/>
      <dgm:spPr/>
      <dgm:t>
        <a:bodyPr/>
        <a:lstStyle/>
        <a:p>
          <a:endParaRPr lang="en-US"/>
        </a:p>
      </dgm:t>
    </dgm:pt>
    <dgm:pt modelId="{CB66AD92-F9CA-4B15-9CE6-C5CC29E3EB71}" type="pres">
      <dgm:prSet presAssocID="{C8F5E060-6F00-4153-B2E5-1FB92FEA72C5}" presName="root" presStyleCnt="0">
        <dgm:presLayoutVars>
          <dgm:dir/>
          <dgm:resizeHandles val="exact"/>
        </dgm:presLayoutVars>
      </dgm:prSet>
      <dgm:spPr/>
    </dgm:pt>
    <dgm:pt modelId="{C139F24A-A07B-48C0-9E9A-AABD40B08B88}" type="pres">
      <dgm:prSet presAssocID="{38EA43C2-3769-47D7-82DA-8A167A9B1AC0}" presName="compNode" presStyleCnt="0"/>
      <dgm:spPr/>
    </dgm:pt>
    <dgm:pt modelId="{9E8B3289-3024-4061-A89E-675053955854}" type="pres">
      <dgm:prSet presAssocID="{38EA43C2-3769-47D7-82DA-8A167A9B1AC0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ghtbulb"/>
        </a:ext>
      </dgm:extLst>
    </dgm:pt>
    <dgm:pt modelId="{961574F1-FC40-40DE-96A9-E0AE8201146B}" type="pres">
      <dgm:prSet presAssocID="{38EA43C2-3769-47D7-82DA-8A167A9B1AC0}" presName="iconSpace" presStyleCnt="0"/>
      <dgm:spPr/>
    </dgm:pt>
    <dgm:pt modelId="{2BD48D35-22F9-4CF8-B4F6-F5D7E8970C24}" type="pres">
      <dgm:prSet presAssocID="{38EA43C2-3769-47D7-82DA-8A167A9B1AC0}" presName="parTx" presStyleLbl="revTx" presStyleIdx="0" presStyleCnt="8">
        <dgm:presLayoutVars>
          <dgm:chMax val="0"/>
          <dgm:chPref val="0"/>
        </dgm:presLayoutVars>
      </dgm:prSet>
      <dgm:spPr/>
    </dgm:pt>
    <dgm:pt modelId="{829A3AD0-8F59-4068-A103-07A7D7047311}" type="pres">
      <dgm:prSet presAssocID="{38EA43C2-3769-47D7-82DA-8A167A9B1AC0}" presName="txSpace" presStyleCnt="0"/>
      <dgm:spPr/>
    </dgm:pt>
    <dgm:pt modelId="{C4110796-8C91-41C1-B1D2-F0232F1F1BA9}" type="pres">
      <dgm:prSet presAssocID="{38EA43C2-3769-47D7-82DA-8A167A9B1AC0}" presName="desTx" presStyleLbl="revTx" presStyleIdx="1" presStyleCnt="8">
        <dgm:presLayoutVars/>
      </dgm:prSet>
      <dgm:spPr/>
    </dgm:pt>
    <dgm:pt modelId="{76B853AD-A490-4869-8F6B-114726A45297}" type="pres">
      <dgm:prSet presAssocID="{A73563C4-1D26-4866-9F59-60414265EE95}" presName="sibTrans" presStyleCnt="0"/>
      <dgm:spPr/>
    </dgm:pt>
    <dgm:pt modelId="{2A49E8EE-9631-4033-BFB5-7C3D08304B18}" type="pres">
      <dgm:prSet presAssocID="{69A06740-5D78-40CE-8046-0EA715AF8C84}" presName="compNode" presStyleCnt="0"/>
      <dgm:spPr/>
    </dgm:pt>
    <dgm:pt modelId="{5F7182E9-9103-44FA-B6C0-91E8F486D5EA}" type="pres">
      <dgm:prSet presAssocID="{69A06740-5D78-40CE-8046-0EA715AF8C84}" presName="iconRect" presStyleLbl="node1" presStyleIdx="1" presStyleCnt="4"/>
      <dgm:spPr>
        <a:prstGeom prst="heart">
          <a:avLst/>
        </a:prstGeom>
        <a:noFill/>
        <a:ln w="47625">
          <a:solidFill>
            <a:schemeClr val="accent1"/>
          </a:solidFill>
        </a:ln>
      </dgm:spPr>
      <dgm:extLst>
        <a:ext uri="{E40237B7-FDA0-4F09-8148-C483321AD2D9}">
          <dgm14:cNvPr xmlns:dgm14="http://schemas.microsoft.com/office/drawing/2010/diagram" id="0" name="" descr="Bitcoin"/>
        </a:ext>
      </dgm:extLst>
    </dgm:pt>
    <dgm:pt modelId="{C153C79F-2131-4A01-AACC-68F23D3C16B1}" type="pres">
      <dgm:prSet presAssocID="{69A06740-5D78-40CE-8046-0EA715AF8C84}" presName="iconSpace" presStyleCnt="0"/>
      <dgm:spPr/>
    </dgm:pt>
    <dgm:pt modelId="{9AF1EFBE-EE33-4C6A-89AB-D52C44F581C4}" type="pres">
      <dgm:prSet presAssocID="{69A06740-5D78-40CE-8046-0EA715AF8C84}" presName="parTx" presStyleLbl="revTx" presStyleIdx="2" presStyleCnt="8">
        <dgm:presLayoutVars>
          <dgm:chMax val="0"/>
          <dgm:chPref val="0"/>
        </dgm:presLayoutVars>
      </dgm:prSet>
      <dgm:spPr/>
    </dgm:pt>
    <dgm:pt modelId="{76EC1F06-6AAE-4CBE-B123-52BAAA7BA928}" type="pres">
      <dgm:prSet presAssocID="{69A06740-5D78-40CE-8046-0EA715AF8C84}" presName="txSpace" presStyleCnt="0"/>
      <dgm:spPr/>
    </dgm:pt>
    <dgm:pt modelId="{4323BA60-0338-43D6-8E94-2C4C76B5D763}" type="pres">
      <dgm:prSet presAssocID="{69A06740-5D78-40CE-8046-0EA715AF8C84}" presName="desTx" presStyleLbl="revTx" presStyleIdx="3" presStyleCnt="8">
        <dgm:presLayoutVars/>
      </dgm:prSet>
      <dgm:spPr/>
    </dgm:pt>
    <dgm:pt modelId="{522DD061-82A8-4FA3-8B32-FC5A773FF93E}" type="pres">
      <dgm:prSet presAssocID="{F687C027-98E0-4EDC-BE99-BC3088D777F7}" presName="sibTrans" presStyleCnt="0"/>
      <dgm:spPr/>
    </dgm:pt>
    <dgm:pt modelId="{D69BFD6D-6ECE-49EB-A4E4-C356C58170F3}" type="pres">
      <dgm:prSet presAssocID="{3FBFF34D-4E8C-4A9D-B99A-2C04E95969A1}" presName="compNode" presStyleCnt="0"/>
      <dgm:spPr/>
    </dgm:pt>
    <dgm:pt modelId="{37132EF6-D3A4-491E-B457-D2B44CB76AF1}" type="pres">
      <dgm:prSet presAssocID="{3FBFF34D-4E8C-4A9D-B99A-2C04E95969A1}" presName="iconRect" presStyleLbl="node1" presStyleIdx="2" presStyleCnt="4"/>
      <dgm:spPr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nk"/>
        </a:ext>
      </dgm:extLst>
    </dgm:pt>
    <dgm:pt modelId="{70788AFD-EC4B-4BFB-AE36-1BEE4DE9C7F9}" type="pres">
      <dgm:prSet presAssocID="{3FBFF34D-4E8C-4A9D-B99A-2C04E95969A1}" presName="iconSpace" presStyleCnt="0"/>
      <dgm:spPr/>
    </dgm:pt>
    <dgm:pt modelId="{42497C3F-0DD8-4359-9A66-730F5268B758}" type="pres">
      <dgm:prSet presAssocID="{3FBFF34D-4E8C-4A9D-B99A-2C04E95969A1}" presName="parTx" presStyleLbl="revTx" presStyleIdx="4" presStyleCnt="8">
        <dgm:presLayoutVars>
          <dgm:chMax val="0"/>
          <dgm:chPref val="0"/>
        </dgm:presLayoutVars>
      </dgm:prSet>
      <dgm:spPr/>
    </dgm:pt>
    <dgm:pt modelId="{39DDE285-DF4B-40FE-A90A-67A0612F3667}" type="pres">
      <dgm:prSet presAssocID="{3FBFF34D-4E8C-4A9D-B99A-2C04E95969A1}" presName="txSpace" presStyleCnt="0"/>
      <dgm:spPr/>
    </dgm:pt>
    <dgm:pt modelId="{5B2F383F-42F7-4F9A-B480-A45135036994}" type="pres">
      <dgm:prSet presAssocID="{3FBFF34D-4E8C-4A9D-B99A-2C04E95969A1}" presName="desTx" presStyleLbl="revTx" presStyleIdx="5" presStyleCnt="8">
        <dgm:presLayoutVars/>
      </dgm:prSet>
      <dgm:spPr/>
    </dgm:pt>
    <dgm:pt modelId="{2A731071-BD81-4C70-86F2-9B40229F30BA}" type="pres">
      <dgm:prSet presAssocID="{5B372DE1-B1CA-43B1-A8DF-EE8120B88A3A}" presName="sibTrans" presStyleCnt="0"/>
      <dgm:spPr/>
    </dgm:pt>
    <dgm:pt modelId="{D6CAABAF-D0A7-4F6D-912C-01998C614F7F}" type="pres">
      <dgm:prSet presAssocID="{38B800A8-D191-49C3-8878-64CF64646A2C}" presName="compNode" presStyleCnt="0"/>
      <dgm:spPr/>
    </dgm:pt>
    <dgm:pt modelId="{2A3B3208-8247-4A29-B7EB-2BA8BADDF3E2}" type="pres">
      <dgm:prSet presAssocID="{38B800A8-D191-49C3-8878-64CF64646A2C}" presName="iconRect" presStyleLbl="node1" presStyleIdx="3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siness Growth"/>
        </a:ext>
      </dgm:extLst>
    </dgm:pt>
    <dgm:pt modelId="{C2F25A35-FADD-48E9-9F1D-D06F23C3B39C}" type="pres">
      <dgm:prSet presAssocID="{38B800A8-D191-49C3-8878-64CF64646A2C}" presName="iconSpace" presStyleCnt="0"/>
      <dgm:spPr/>
    </dgm:pt>
    <dgm:pt modelId="{7F70C95D-69A1-456D-8DA5-FB7C5402605C}" type="pres">
      <dgm:prSet presAssocID="{38B800A8-D191-49C3-8878-64CF64646A2C}" presName="parTx" presStyleLbl="revTx" presStyleIdx="6" presStyleCnt="8">
        <dgm:presLayoutVars>
          <dgm:chMax val="0"/>
          <dgm:chPref val="0"/>
        </dgm:presLayoutVars>
      </dgm:prSet>
      <dgm:spPr/>
    </dgm:pt>
    <dgm:pt modelId="{9765AC21-91ED-4693-BBD7-07FF53D292B5}" type="pres">
      <dgm:prSet presAssocID="{38B800A8-D191-49C3-8878-64CF64646A2C}" presName="txSpace" presStyleCnt="0"/>
      <dgm:spPr/>
    </dgm:pt>
    <dgm:pt modelId="{0FF77A53-E0A3-419A-A5C8-D67DAF2340E5}" type="pres">
      <dgm:prSet presAssocID="{38B800A8-D191-49C3-8878-64CF64646A2C}" presName="desTx" presStyleLbl="revTx" presStyleIdx="7" presStyleCnt="8">
        <dgm:presLayoutVars/>
      </dgm:prSet>
      <dgm:spPr/>
    </dgm:pt>
  </dgm:ptLst>
  <dgm:cxnLst>
    <dgm:cxn modelId="{1F5F9604-0084-4108-AD21-2F2D24B54BF7}" srcId="{C8F5E060-6F00-4153-B2E5-1FB92FEA72C5}" destId="{38EA43C2-3769-47D7-82DA-8A167A9B1AC0}" srcOrd="0" destOrd="0" parTransId="{EF4C4CB0-09FE-4809-9F3E-899715AE4FA2}" sibTransId="{A73563C4-1D26-4866-9F59-60414265EE95}"/>
    <dgm:cxn modelId="{6B2D500F-C6DB-44D3-A093-910F6F70F30D}" type="presOf" srcId="{31ABAE59-82B1-4D72-A73D-B239E2543A78}" destId="{4323BA60-0338-43D6-8E94-2C4C76B5D763}" srcOrd="0" destOrd="0" presId="urn:microsoft.com/office/officeart/2018/5/layout/CenteredIconLabelDescriptionList"/>
    <dgm:cxn modelId="{AB81641F-7856-4697-911E-B08A6055EB3F}" type="presOf" srcId="{C8F5E060-6F00-4153-B2E5-1FB92FEA72C5}" destId="{CB66AD92-F9CA-4B15-9CE6-C5CC29E3EB71}" srcOrd="0" destOrd="0" presId="urn:microsoft.com/office/officeart/2018/5/layout/CenteredIconLabelDescriptionList"/>
    <dgm:cxn modelId="{37BA613B-AC82-4BF9-9463-7055C110DAB0}" srcId="{C8F5E060-6F00-4153-B2E5-1FB92FEA72C5}" destId="{69A06740-5D78-40CE-8046-0EA715AF8C84}" srcOrd="1" destOrd="0" parTransId="{B4536A76-4D7B-432E-87AB-89628EBAFBF5}" sibTransId="{F687C027-98E0-4EDC-BE99-BC3088D777F7}"/>
    <dgm:cxn modelId="{980F3E49-A786-4276-B3B8-A2113369865D}" srcId="{C8F5E060-6F00-4153-B2E5-1FB92FEA72C5}" destId="{38B800A8-D191-49C3-8878-64CF64646A2C}" srcOrd="3" destOrd="0" parTransId="{F1EA36F8-8498-49B5-9C33-5404C74A0AAA}" sibTransId="{EC046590-C187-44C5-AAC8-0A3FE8775FBB}"/>
    <dgm:cxn modelId="{C3202354-90D0-4448-A196-3A8B55E569C8}" type="presOf" srcId="{3FBFF34D-4E8C-4A9D-B99A-2C04E95969A1}" destId="{42497C3F-0DD8-4359-9A66-730F5268B758}" srcOrd="0" destOrd="0" presId="urn:microsoft.com/office/officeart/2018/5/layout/CenteredIconLabelDescriptionList"/>
    <dgm:cxn modelId="{0306F3BF-2B8E-42D3-8202-10B415071732}" type="presOf" srcId="{38EA43C2-3769-47D7-82DA-8A167A9B1AC0}" destId="{2BD48D35-22F9-4CF8-B4F6-F5D7E8970C24}" srcOrd="0" destOrd="0" presId="urn:microsoft.com/office/officeart/2018/5/layout/CenteredIconLabelDescriptionList"/>
    <dgm:cxn modelId="{EE61C4D3-0C28-45E5-B110-51C5A3A6F068}" srcId="{C8F5E060-6F00-4153-B2E5-1FB92FEA72C5}" destId="{3FBFF34D-4E8C-4A9D-B99A-2C04E95969A1}" srcOrd="2" destOrd="0" parTransId="{9028E0A9-E308-4D05-996E-0188C3D1E867}" sibTransId="{5B372DE1-B1CA-43B1-A8DF-EE8120B88A3A}"/>
    <dgm:cxn modelId="{B963B5D4-D36B-45D3-91E9-BEB3A47A05E6}" type="presOf" srcId="{38B800A8-D191-49C3-8878-64CF64646A2C}" destId="{7F70C95D-69A1-456D-8DA5-FB7C5402605C}" srcOrd="0" destOrd="0" presId="urn:microsoft.com/office/officeart/2018/5/layout/CenteredIconLabelDescriptionList"/>
    <dgm:cxn modelId="{20016ED6-7164-4D5D-B6E0-9BE50141AD71}" type="presOf" srcId="{69A06740-5D78-40CE-8046-0EA715AF8C84}" destId="{9AF1EFBE-EE33-4C6A-89AB-D52C44F581C4}" srcOrd="0" destOrd="0" presId="urn:microsoft.com/office/officeart/2018/5/layout/CenteredIconLabelDescriptionList"/>
    <dgm:cxn modelId="{ED05F3E6-2ED2-4BBF-AC6F-39A06E7CCF55}" srcId="{69A06740-5D78-40CE-8046-0EA715AF8C84}" destId="{31ABAE59-82B1-4D72-A73D-B239E2543A78}" srcOrd="0" destOrd="0" parTransId="{C71F712F-E7DF-4B06-84F9-3CDC40C28379}" sibTransId="{B6B7E752-7BCB-4CC2-B906-ED6B2455D422}"/>
    <dgm:cxn modelId="{342205D0-39A9-48B1-8AE3-6BDA720D4D8D}" type="presParOf" srcId="{CB66AD92-F9CA-4B15-9CE6-C5CC29E3EB71}" destId="{C139F24A-A07B-48C0-9E9A-AABD40B08B88}" srcOrd="0" destOrd="0" presId="urn:microsoft.com/office/officeart/2018/5/layout/CenteredIconLabelDescriptionList"/>
    <dgm:cxn modelId="{074E2ECC-B9A3-48F0-B8DD-F5D9CAB55048}" type="presParOf" srcId="{C139F24A-A07B-48C0-9E9A-AABD40B08B88}" destId="{9E8B3289-3024-4061-A89E-675053955854}" srcOrd="0" destOrd="0" presId="urn:microsoft.com/office/officeart/2018/5/layout/CenteredIconLabelDescriptionList"/>
    <dgm:cxn modelId="{52B08CAB-A602-441E-A1B8-2721C81B1A01}" type="presParOf" srcId="{C139F24A-A07B-48C0-9E9A-AABD40B08B88}" destId="{961574F1-FC40-40DE-96A9-E0AE8201146B}" srcOrd="1" destOrd="0" presId="urn:microsoft.com/office/officeart/2018/5/layout/CenteredIconLabelDescriptionList"/>
    <dgm:cxn modelId="{6A1DAAA4-ECEE-44FE-B8B5-5F654A0E570C}" type="presParOf" srcId="{C139F24A-A07B-48C0-9E9A-AABD40B08B88}" destId="{2BD48D35-22F9-4CF8-B4F6-F5D7E8970C24}" srcOrd="2" destOrd="0" presId="urn:microsoft.com/office/officeart/2018/5/layout/CenteredIconLabelDescriptionList"/>
    <dgm:cxn modelId="{FEBBFD0D-B9D3-410B-9BFC-50B5127CE737}" type="presParOf" srcId="{C139F24A-A07B-48C0-9E9A-AABD40B08B88}" destId="{829A3AD0-8F59-4068-A103-07A7D7047311}" srcOrd="3" destOrd="0" presId="urn:microsoft.com/office/officeart/2018/5/layout/CenteredIconLabelDescriptionList"/>
    <dgm:cxn modelId="{A416A814-1D48-4382-9433-7288D63F2AC2}" type="presParOf" srcId="{C139F24A-A07B-48C0-9E9A-AABD40B08B88}" destId="{C4110796-8C91-41C1-B1D2-F0232F1F1BA9}" srcOrd="4" destOrd="0" presId="urn:microsoft.com/office/officeart/2018/5/layout/CenteredIconLabelDescriptionList"/>
    <dgm:cxn modelId="{94643CBB-4C56-4AB0-9B50-F96A4A22439E}" type="presParOf" srcId="{CB66AD92-F9CA-4B15-9CE6-C5CC29E3EB71}" destId="{76B853AD-A490-4869-8F6B-114726A45297}" srcOrd="1" destOrd="0" presId="urn:microsoft.com/office/officeart/2018/5/layout/CenteredIconLabelDescriptionList"/>
    <dgm:cxn modelId="{4FF9100C-1C61-4076-A9F0-19B63FF79035}" type="presParOf" srcId="{CB66AD92-F9CA-4B15-9CE6-C5CC29E3EB71}" destId="{2A49E8EE-9631-4033-BFB5-7C3D08304B18}" srcOrd="2" destOrd="0" presId="urn:microsoft.com/office/officeart/2018/5/layout/CenteredIconLabelDescriptionList"/>
    <dgm:cxn modelId="{7DD09C50-C8BC-4E90-AC07-E737CCBAC3BB}" type="presParOf" srcId="{2A49E8EE-9631-4033-BFB5-7C3D08304B18}" destId="{5F7182E9-9103-44FA-B6C0-91E8F486D5EA}" srcOrd="0" destOrd="0" presId="urn:microsoft.com/office/officeart/2018/5/layout/CenteredIconLabelDescriptionList"/>
    <dgm:cxn modelId="{4E11ABC9-F4B0-42CF-B9EB-2747425BC898}" type="presParOf" srcId="{2A49E8EE-9631-4033-BFB5-7C3D08304B18}" destId="{C153C79F-2131-4A01-AACC-68F23D3C16B1}" srcOrd="1" destOrd="0" presId="urn:microsoft.com/office/officeart/2018/5/layout/CenteredIconLabelDescriptionList"/>
    <dgm:cxn modelId="{79EF753A-00D5-4589-B5DF-4068C6EECDBF}" type="presParOf" srcId="{2A49E8EE-9631-4033-BFB5-7C3D08304B18}" destId="{9AF1EFBE-EE33-4C6A-89AB-D52C44F581C4}" srcOrd="2" destOrd="0" presId="urn:microsoft.com/office/officeart/2018/5/layout/CenteredIconLabelDescriptionList"/>
    <dgm:cxn modelId="{8A0B3C34-4D02-45D7-BF25-C49707380712}" type="presParOf" srcId="{2A49E8EE-9631-4033-BFB5-7C3D08304B18}" destId="{76EC1F06-6AAE-4CBE-B123-52BAAA7BA928}" srcOrd="3" destOrd="0" presId="urn:microsoft.com/office/officeart/2018/5/layout/CenteredIconLabelDescriptionList"/>
    <dgm:cxn modelId="{9CBE3F78-4355-401B-B008-94D01680BECE}" type="presParOf" srcId="{2A49E8EE-9631-4033-BFB5-7C3D08304B18}" destId="{4323BA60-0338-43D6-8E94-2C4C76B5D763}" srcOrd="4" destOrd="0" presId="urn:microsoft.com/office/officeart/2018/5/layout/CenteredIconLabelDescriptionList"/>
    <dgm:cxn modelId="{32BE7D87-DF00-42C4-BAF8-0993E4305067}" type="presParOf" srcId="{CB66AD92-F9CA-4B15-9CE6-C5CC29E3EB71}" destId="{522DD061-82A8-4FA3-8B32-FC5A773FF93E}" srcOrd="3" destOrd="0" presId="urn:microsoft.com/office/officeart/2018/5/layout/CenteredIconLabelDescriptionList"/>
    <dgm:cxn modelId="{32470C8C-A0F4-48E4-A4F3-5DD0F1DDBF05}" type="presParOf" srcId="{CB66AD92-F9CA-4B15-9CE6-C5CC29E3EB71}" destId="{D69BFD6D-6ECE-49EB-A4E4-C356C58170F3}" srcOrd="4" destOrd="0" presId="urn:microsoft.com/office/officeart/2018/5/layout/CenteredIconLabelDescriptionList"/>
    <dgm:cxn modelId="{38CD76D8-B057-464F-A8EE-7161E18B69B0}" type="presParOf" srcId="{D69BFD6D-6ECE-49EB-A4E4-C356C58170F3}" destId="{37132EF6-D3A4-491E-B457-D2B44CB76AF1}" srcOrd="0" destOrd="0" presId="urn:microsoft.com/office/officeart/2018/5/layout/CenteredIconLabelDescriptionList"/>
    <dgm:cxn modelId="{B266FB10-4284-467F-9A65-150DD6F77025}" type="presParOf" srcId="{D69BFD6D-6ECE-49EB-A4E4-C356C58170F3}" destId="{70788AFD-EC4B-4BFB-AE36-1BEE4DE9C7F9}" srcOrd="1" destOrd="0" presId="urn:microsoft.com/office/officeart/2018/5/layout/CenteredIconLabelDescriptionList"/>
    <dgm:cxn modelId="{9CB93B5F-6AE7-40D1-8A14-5871376B2262}" type="presParOf" srcId="{D69BFD6D-6ECE-49EB-A4E4-C356C58170F3}" destId="{42497C3F-0DD8-4359-9A66-730F5268B758}" srcOrd="2" destOrd="0" presId="urn:microsoft.com/office/officeart/2018/5/layout/CenteredIconLabelDescriptionList"/>
    <dgm:cxn modelId="{907466FF-8D48-42F1-BEFB-3F639793E5E4}" type="presParOf" srcId="{D69BFD6D-6ECE-49EB-A4E4-C356C58170F3}" destId="{39DDE285-DF4B-40FE-A90A-67A0612F3667}" srcOrd="3" destOrd="0" presId="urn:microsoft.com/office/officeart/2018/5/layout/CenteredIconLabelDescriptionList"/>
    <dgm:cxn modelId="{BED9A283-8284-4FF9-99DF-E30FFC58346D}" type="presParOf" srcId="{D69BFD6D-6ECE-49EB-A4E4-C356C58170F3}" destId="{5B2F383F-42F7-4F9A-B480-A45135036994}" srcOrd="4" destOrd="0" presId="urn:microsoft.com/office/officeart/2018/5/layout/CenteredIconLabelDescriptionList"/>
    <dgm:cxn modelId="{62972C49-8AAF-40D0-8A7D-979B04F27316}" type="presParOf" srcId="{CB66AD92-F9CA-4B15-9CE6-C5CC29E3EB71}" destId="{2A731071-BD81-4C70-86F2-9B40229F30BA}" srcOrd="5" destOrd="0" presId="urn:microsoft.com/office/officeart/2018/5/layout/CenteredIconLabelDescriptionList"/>
    <dgm:cxn modelId="{A654CB5D-62E3-4822-ADE6-5D91A235E24C}" type="presParOf" srcId="{CB66AD92-F9CA-4B15-9CE6-C5CC29E3EB71}" destId="{D6CAABAF-D0A7-4F6D-912C-01998C614F7F}" srcOrd="6" destOrd="0" presId="urn:microsoft.com/office/officeart/2018/5/layout/CenteredIconLabelDescriptionList"/>
    <dgm:cxn modelId="{A6750B33-8D36-4F86-8525-C49C7266AC70}" type="presParOf" srcId="{D6CAABAF-D0A7-4F6D-912C-01998C614F7F}" destId="{2A3B3208-8247-4A29-B7EB-2BA8BADDF3E2}" srcOrd="0" destOrd="0" presId="urn:microsoft.com/office/officeart/2018/5/layout/CenteredIconLabelDescriptionList"/>
    <dgm:cxn modelId="{C60791AD-C3E2-4602-8EC4-7046A30C95BE}" type="presParOf" srcId="{D6CAABAF-D0A7-4F6D-912C-01998C614F7F}" destId="{C2F25A35-FADD-48E9-9F1D-D06F23C3B39C}" srcOrd="1" destOrd="0" presId="urn:microsoft.com/office/officeart/2018/5/layout/CenteredIconLabelDescriptionList"/>
    <dgm:cxn modelId="{2604DF0F-6D20-494C-96F2-2EAEFF605D36}" type="presParOf" srcId="{D6CAABAF-D0A7-4F6D-912C-01998C614F7F}" destId="{7F70C95D-69A1-456D-8DA5-FB7C5402605C}" srcOrd="2" destOrd="0" presId="urn:microsoft.com/office/officeart/2018/5/layout/CenteredIconLabelDescriptionList"/>
    <dgm:cxn modelId="{97B996EC-F69E-443E-A466-C52DE0DC2973}" type="presParOf" srcId="{D6CAABAF-D0A7-4F6D-912C-01998C614F7F}" destId="{9765AC21-91ED-4693-BBD7-07FF53D292B5}" srcOrd="3" destOrd="0" presId="urn:microsoft.com/office/officeart/2018/5/layout/CenteredIconLabelDescriptionList"/>
    <dgm:cxn modelId="{59BE04B3-72DD-4BEC-8CF8-C7F7AED786B0}" type="presParOf" srcId="{D6CAABAF-D0A7-4F6D-912C-01998C614F7F}" destId="{0FF77A53-E0A3-419A-A5C8-D67DAF2340E5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3BB70B4-B24B-4693-AD50-43BEC6CA9EE7}" type="doc">
      <dgm:prSet loTypeId="urn:microsoft.com/office/officeart/2005/8/layout/process4" loCatId="process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27E7DB4D-7E48-4EC0-832B-1ABE2E2968C2}">
      <dgm:prSet/>
      <dgm:spPr/>
      <dgm:t>
        <a:bodyPr/>
        <a:lstStyle/>
        <a:p>
          <a:r>
            <a:rPr lang="en-US"/>
            <a:t>High tweet volume =/= Engagement</a:t>
          </a:r>
        </a:p>
      </dgm:t>
    </dgm:pt>
    <dgm:pt modelId="{338610B5-2FF4-4E49-A970-5AFEC75DCE9B}" type="parTrans" cxnId="{57473AD6-CE6E-4A7F-8E80-6A8B4E49DC2B}">
      <dgm:prSet/>
      <dgm:spPr/>
      <dgm:t>
        <a:bodyPr/>
        <a:lstStyle/>
        <a:p>
          <a:endParaRPr lang="en-US"/>
        </a:p>
      </dgm:t>
    </dgm:pt>
    <dgm:pt modelId="{56578CA1-BE70-40D4-BFA8-ADA7A882840E}" type="sibTrans" cxnId="{57473AD6-CE6E-4A7F-8E80-6A8B4E49DC2B}">
      <dgm:prSet/>
      <dgm:spPr/>
      <dgm:t>
        <a:bodyPr/>
        <a:lstStyle/>
        <a:p>
          <a:endParaRPr lang="en-US"/>
        </a:p>
      </dgm:t>
    </dgm:pt>
    <dgm:pt modelId="{2FD39DB6-AF6A-454E-823B-AEE7B48EB90E}">
      <dgm:prSet/>
      <dgm:spPr/>
      <dgm:t>
        <a:bodyPr/>
        <a:lstStyle/>
        <a:p>
          <a:r>
            <a:rPr lang="en-US" dirty="0"/>
            <a:t>It appears that a lower volume of more effective tweets results in higher engagement.</a:t>
          </a:r>
        </a:p>
      </dgm:t>
    </dgm:pt>
    <dgm:pt modelId="{18B602BB-CC21-444D-8D52-3BCE4479DB03}" type="parTrans" cxnId="{423A0993-C4AC-406F-B274-634796B822D8}">
      <dgm:prSet/>
      <dgm:spPr/>
      <dgm:t>
        <a:bodyPr/>
        <a:lstStyle/>
        <a:p>
          <a:endParaRPr lang="en-US"/>
        </a:p>
      </dgm:t>
    </dgm:pt>
    <dgm:pt modelId="{4C701081-60EA-4226-9F36-30049801CFA2}" type="sibTrans" cxnId="{423A0993-C4AC-406F-B274-634796B822D8}">
      <dgm:prSet/>
      <dgm:spPr/>
      <dgm:t>
        <a:bodyPr/>
        <a:lstStyle/>
        <a:p>
          <a:endParaRPr lang="en-US"/>
        </a:p>
      </dgm:t>
    </dgm:pt>
    <dgm:pt modelId="{A7124C4B-6EF0-4BE2-8760-C18D02494875}">
      <dgm:prSet/>
      <dgm:spPr/>
      <dgm:t>
        <a:bodyPr/>
        <a:lstStyle/>
        <a:p>
          <a:r>
            <a:rPr lang="en-US" dirty="0"/>
            <a:t>It is possible that there is a correlation between a greater number of high engagement tweets and overall campaign success.</a:t>
          </a:r>
        </a:p>
      </dgm:t>
    </dgm:pt>
    <dgm:pt modelId="{DC0E86D6-B337-4841-9EE8-EC23E88CBE46}" type="parTrans" cxnId="{8675DD9D-E7AA-43C4-83AB-6CB5A313B69D}">
      <dgm:prSet/>
      <dgm:spPr/>
      <dgm:t>
        <a:bodyPr/>
        <a:lstStyle/>
        <a:p>
          <a:endParaRPr lang="en-US"/>
        </a:p>
      </dgm:t>
    </dgm:pt>
    <dgm:pt modelId="{887AA67A-4CB6-4F23-AF64-65DC950330A3}" type="sibTrans" cxnId="{8675DD9D-E7AA-43C4-83AB-6CB5A313B69D}">
      <dgm:prSet/>
      <dgm:spPr/>
      <dgm:t>
        <a:bodyPr/>
        <a:lstStyle/>
        <a:p>
          <a:endParaRPr lang="en-US"/>
        </a:p>
      </dgm:t>
    </dgm:pt>
    <dgm:pt modelId="{25707E14-7506-964C-A656-49FA75F84C7D}" type="pres">
      <dgm:prSet presAssocID="{03BB70B4-B24B-4693-AD50-43BEC6CA9EE7}" presName="Name0" presStyleCnt="0">
        <dgm:presLayoutVars>
          <dgm:dir/>
          <dgm:animLvl val="lvl"/>
          <dgm:resizeHandles val="exact"/>
        </dgm:presLayoutVars>
      </dgm:prSet>
      <dgm:spPr/>
    </dgm:pt>
    <dgm:pt modelId="{9627E8B9-15F7-224F-8525-8FAA7EF7D313}" type="pres">
      <dgm:prSet presAssocID="{A7124C4B-6EF0-4BE2-8760-C18D02494875}" presName="boxAndChildren" presStyleCnt="0"/>
      <dgm:spPr/>
    </dgm:pt>
    <dgm:pt modelId="{8A8464E0-14ED-F840-A7AF-05FDACE5CD3A}" type="pres">
      <dgm:prSet presAssocID="{A7124C4B-6EF0-4BE2-8760-C18D02494875}" presName="parentTextBox" presStyleLbl="node1" presStyleIdx="0" presStyleCnt="3"/>
      <dgm:spPr/>
    </dgm:pt>
    <dgm:pt modelId="{07B60127-9FC5-E349-AD57-CB2ADAD987EB}" type="pres">
      <dgm:prSet presAssocID="{4C701081-60EA-4226-9F36-30049801CFA2}" presName="sp" presStyleCnt="0"/>
      <dgm:spPr/>
    </dgm:pt>
    <dgm:pt modelId="{76B1927B-9A5A-BF4B-AF3D-F37826578C50}" type="pres">
      <dgm:prSet presAssocID="{2FD39DB6-AF6A-454E-823B-AEE7B48EB90E}" presName="arrowAndChildren" presStyleCnt="0"/>
      <dgm:spPr/>
    </dgm:pt>
    <dgm:pt modelId="{9447C99D-DF9D-4D43-9299-23576325B6B4}" type="pres">
      <dgm:prSet presAssocID="{2FD39DB6-AF6A-454E-823B-AEE7B48EB90E}" presName="parentTextArrow" presStyleLbl="node1" presStyleIdx="1" presStyleCnt="3"/>
      <dgm:spPr/>
    </dgm:pt>
    <dgm:pt modelId="{CABDCE6E-C338-C04D-A43B-62CA9AE004A1}" type="pres">
      <dgm:prSet presAssocID="{56578CA1-BE70-40D4-BFA8-ADA7A882840E}" presName="sp" presStyleCnt="0"/>
      <dgm:spPr/>
    </dgm:pt>
    <dgm:pt modelId="{9BE2FE4A-813A-1346-99BF-873736492452}" type="pres">
      <dgm:prSet presAssocID="{27E7DB4D-7E48-4EC0-832B-1ABE2E2968C2}" presName="arrowAndChildren" presStyleCnt="0"/>
      <dgm:spPr/>
    </dgm:pt>
    <dgm:pt modelId="{1FF48335-CD23-C145-9102-8A2880917D06}" type="pres">
      <dgm:prSet presAssocID="{27E7DB4D-7E48-4EC0-832B-1ABE2E2968C2}" presName="parentTextArrow" presStyleLbl="node1" presStyleIdx="2" presStyleCnt="3"/>
      <dgm:spPr/>
    </dgm:pt>
  </dgm:ptLst>
  <dgm:cxnLst>
    <dgm:cxn modelId="{8D16D81F-8E50-294E-8AA1-732D30289F8E}" type="presOf" srcId="{2FD39DB6-AF6A-454E-823B-AEE7B48EB90E}" destId="{9447C99D-DF9D-4D43-9299-23576325B6B4}" srcOrd="0" destOrd="0" presId="urn:microsoft.com/office/officeart/2005/8/layout/process4"/>
    <dgm:cxn modelId="{2F79E722-CED5-594D-86BB-FEF63B03BA9B}" type="presOf" srcId="{03BB70B4-B24B-4693-AD50-43BEC6CA9EE7}" destId="{25707E14-7506-964C-A656-49FA75F84C7D}" srcOrd="0" destOrd="0" presId="urn:microsoft.com/office/officeart/2005/8/layout/process4"/>
    <dgm:cxn modelId="{423A0993-C4AC-406F-B274-634796B822D8}" srcId="{03BB70B4-B24B-4693-AD50-43BEC6CA9EE7}" destId="{2FD39DB6-AF6A-454E-823B-AEE7B48EB90E}" srcOrd="1" destOrd="0" parTransId="{18B602BB-CC21-444D-8D52-3BCE4479DB03}" sibTransId="{4C701081-60EA-4226-9F36-30049801CFA2}"/>
    <dgm:cxn modelId="{65FEC193-4995-9646-8D15-4AF594BF902B}" type="presOf" srcId="{27E7DB4D-7E48-4EC0-832B-1ABE2E2968C2}" destId="{1FF48335-CD23-C145-9102-8A2880917D06}" srcOrd="0" destOrd="0" presId="urn:microsoft.com/office/officeart/2005/8/layout/process4"/>
    <dgm:cxn modelId="{8675DD9D-E7AA-43C4-83AB-6CB5A313B69D}" srcId="{03BB70B4-B24B-4693-AD50-43BEC6CA9EE7}" destId="{A7124C4B-6EF0-4BE2-8760-C18D02494875}" srcOrd="2" destOrd="0" parTransId="{DC0E86D6-B337-4841-9EE8-EC23E88CBE46}" sibTransId="{887AA67A-4CB6-4F23-AF64-65DC950330A3}"/>
    <dgm:cxn modelId="{2F3575CF-2F07-1244-BE80-ED26CAC5B4DB}" type="presOf" srcId="{A7124C4B-6EF0-4BE2-8760-C18D02494875}" destId="{8A8464E0-14ED-F840-A7AF-05FDACE5CD3A}" srcOrd="0" destOrd="0" presId="urn:microsoft.com/office/officeart/2005/8/layout/process4"/>
    <dgm:cxn modelId="{57473AD6-CE6E-4A7F-8E80-6A8B4E49DC2B}" srcId="{03BB70B4-B24B-4693-AD50-43BEC6CA9EE7}" destId="{27E7DB4D-7E48-4EC0-832B-1ABE2E2968C2}" srcOrd="0" destOrd="0" parTransId="{338610B5-2FF4-4E49-A970-5AFEC75DCE9B}" sibTransId="{56578CA1-BE70-40D4-BFA8-ADA7A882840E}"/>
    <dgm:cxn modelId="{6AFC76DC-F92E-EC4E-A393-3EF782F5F059}" type="presParOf" srcId="{25707E14-7506-964C-A656-49FA75F84C7D}" destId="{9627E8B9-15F7-224F-8525-8FAA7EF7D313}" srcOrd="0" destOrd="0" presId="urn:microsoft.com/office/officeart/2005/8/layout/process4"/>
    <dgm:cxn modelId="{067DCF59-4E1C-0D4A-BCC7-26399B82F118}" type="presParOf" srcId="{9627E8B9-15F7-224F-8525-8FAA7EF7D313}" destId="{8A8464E0-14ED-F840-A7AF-05FDACE5CD3A}" srcOrd="0" destOrd="0" presId="urn:microsoft.com/office/officeart/2005/8/layout/process4"/>
    <dgm:cxn modelId="{D05CD5C2-D0A8-1747-A1AE-A05340301729}" type="presParOf" srcId="{25707E14-7506-964C-A656-49FA75F84C7D}" destId="{07B60127-9FC5-E349-AD57-CB2ADAD987EB}" srcOrd="1" destOrd="0" presId="urn:microsoft.com/office/officeart/2005/8/layout/process4"/>
    <dgm:cxn modelId="{DAC287F0-C8BA-7F47-B490-C6E2A43FC722}" type="presParOf" srcId="{25707E14-7506-964C-A656-49FA75F84C7D}" destId="{76B1927B-9A5A-BF4B-AF3D-F37826578C50}" srcOrd="2" destOrd="0" presId="urn:microsoft.com/office/officeart/2005/8/layout/process4"/>
    <dgm:cxn modelId="{CA3171EF-9BB7-6147-83AB-0BD4B1A262F1}" type="presParOf" srcId="{76B1927B-9A5A-BF4B-AF3D-F37826578C50}" destId="{9447C99D-DF9D-4D43-9299-23576325B6B4}" srcOrd="0" destOrd="0" presId="urn:microsoft.com/office/officeart/2005/8/layout/process4"/>
    <dgm:cxn modelId="{CB476A7B-F945-1F41-BAD2-72DFE7B98311}" type="presParOf" srcId="{25707E14-7506-964C-A656-49FA75F84C7D}" destId="{CABDCE6E-C338-C04D-A43B-62CA9AE004A1}" srcOrd="3" destOrd="0" presId="urn:microsoft.com/office/officeart/2005/8/layout/process4"/>
    <dgm:cxn modelId="{574AF324-9CE1-724B-B016-24F3FDD9674A}" type="presParOf" srcId="{25707E14-7506-964C-A656-49FA75F84C7D}" destId="{9BE2FE4A-813A-1346-99BF-873736492452}" srcOrd="4" destOrd="0" presId="urn:microsoft.com/office/officeart/2005/8/layout/process4"/>
    <dgm:cxn modelId="{8EEAD1A6-5839-CA41-B1C8-D761A543012C}" type="presParOf" srcId="{9BE2FE4A-813A-1346-99BF-873736492452}" destId="{1FF48335-CD23-C145-9102-8A2880917D06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8B3289-3024-4061-A89E-675053955854}">
      <dsp:nvSpPr>
        <dsp:cNvPr id="0" name=""/>
        <dsp:cNvSpPr/>
      </dsp:nvSpPr>
      <dsp:spPr>
        <a:xfrm>
          <a:off x="762194" y="1146900"/>
          <a:ext cx="812109" cy="81210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BD48D35-22F9-4CF8-B4F6-F5D7E8970C24}">
      <dsp:nvSpPr>
        <dsp:cNvPr id="0" name=""/>
        <dsp:cNvSpPr/>
      </dsp:nvSpPr>
      <dsp:spPr>
        <a:xfrm>
          <a:off x="8092" y="2047483"/>
          <a:ext cx="2320312" cy="8565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/>
            <a:t>One idea: Engagement</a:t>
          </a:r>
        </a:p>
      </dsp:txBody>
      <dsp:txXfrm>
        <a:off x="8092" y="2047483"/>
        <a:ext cx="2320312" cy="856521"/>
      </dsp:txXfrm>
    </dsp:sp>
    <dsp:sp modelId="{C4110796-8C91-41C1-B1D2-F0232F1F1BA9}">
      <dsp:nvSpPr>
        <dsp:cNvPr id="0" name=""/>
        <dsp:cNvSpPr/>
      </dsp:nvSpPr>
      <dsp:spPr>
        <a:xfrm>
          <a:off x="8092" y="2945156"/>
          <a:ext cx="2320312" cy="2592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F7182E9-9103-44FA-B6C0-91E8F486D5EA}">
      <dsp:nvSpPr>
        <dsp:cNvPr id="0" name=""/>
        <dsp:cNvSpPr/>
      </dsp:nvSpPr>
      <dsp:spPr>
        <a:xfrm>
          <a:off x="3488561" y="920571"/>
          <a:ext cx="812109" cy="812109"/>
        </a:xfrm>
        <a:prstGeom prst="heart">
          <a:avLst/>
        </a:prstGeom>
        <a:noFill/>
        <a:ln w="47625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F1EFBE-EE33-4C6A-89AB-D52C44F581C4}">
      <dsp:nvSpPr>
        <dsp:cNvPr id="0" name=""/>
        <dsp:cNvSpPr/>
      </dsp:nvSpPr>
      <dsp:spPr>
        <a:xfrm>
          <a:off x="2734460" y="1840619"/>
          <a:ext cx="2320312" cy="8565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/>
            <a:t>How many likes/retweets do each of the tweets receive?</a:t>
          </a:r>
        </a:p>
      </dsp:txBody>
      <dsp:txXfrm>
        <a:off x="2734460" y="1840619"/>
        <a:ext cx="2320312" cy="856521"/>
      </dsp:txXfrm>
    </dsp:sp>
    <dsp:sp modelId="{4323BA60-0338-43D6-8E94-2C4C76B5D763}">
      <dsp:nvSpPr>
        <dsp:cNvPr id="0" name=""/>
        <dsp:cNvSpPr/>
      </dsp:nvSpPr>
      <dsp:spPr>
        <a:xfrm>
          <a:off x="2734460" y="2747344"/>
          <a:ext cx="2320312" cy="6834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ASSUMPTION: retweets indicate a higher degree of engagement than a like, since it requires more investment on the part of the retweeter</a:t>
          </a:r>
        </a:p>
      </dsp:txBody>
      <dsp:txXfrm>
        <a:off x="2734460" y="2747344"/>
        <a:ext cx="2320312" cy="683421"/>
      </dsp:txXfrm>
    </dsp:sp>
    <dsp:sp modelId="{37132EF6-D3A4-491E-B457-D2B44CB76AF1}">
      <dsp:nvSpPr>
        <dsp:cNvPr id="0" name=""/>
        <dsp:cNvSpPr/>
      </dsp:nvSpPr>
      <dsp:spPr>
        <a:xfrm>
          <a:off x="6214928" y="920571"/>
          <a:ext cx="812109" cy="812109"/>
        </a:xfrm>
        <a:prstGeom prst="rect">
          <a:avLst/>
        </a:prstGeom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497C3F-0DD8-4359-9A66-730F5268B758}">
      <dsp:nvSpPr>
        <dsp:cNvPr id="0" name=""/>
        <dsp:cNvSpPr/>
      </dsp:nvSpPr>
      <dsp:spPr>
        <a:xfrm>
          <a:off x="5460827" y="1840619"/>
          <a:ext cx="2320312" cy="8565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 dirty="0"/>
            <a:t>What percentage of followers are engaging with the tweets?</a:t>
          </a:r>
        </a:p>
      </dsp:txBody>
      <dsp:txXfrm>
        <a:off x="5460827" y="1840619"/>
        <a:ext cx="2320312" cy="856521"/>
      </dsp:txXfrm>
    </dsp:sp>
    <dsp:sp modelId="{5B2F383F-42F7-4F9A-B480-A45135036994}">
      <dsp:nvSpPr>
        <dsp:cNvPr id="0" name=""/>
        <dsp:cNvSpPr/>
      </dsp:nvSpPr>
      <dsp:spPr>
        <a:xfrm>
          <a:off x="5460827" y="2747344"/>
          <a:ext cx="2320312" cy="6834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A3B3208-8247-4A29-B7EB-2BA8BADDF3E2}">
      <dsp:nvSpPr>
        <dsp:cNvPr id="0" name=""/>
        <dsp:cNvSpPr/>
      </dsp:nvSpPr>
      <dsp:spPr>
        <a:xfrm>
          <a:off x="8941296" y="920571"/>
          <a:ext cx="812109" cy="81210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70C95D-69A1-456D-8DA5-FB7C5402605C}">
      <dsp:nvSpPr>
        <dsp:cNvPr id="0" name=""/>
        <dsp:cNvSpPr/>
      </dsp:nvSpPr>
      <dsp:spPr>
        <a:xfrm>
          <a:off x="8187194" y="1840619"/>
          <a:ext cx="2320312" cy="8565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/>
            <a:t>Do we see an increase in engagement over time (which could indicate an increase in followers)?</a:t>
          </a:r>
        </a:p>
      </dsp:txBody>
      <dsp:txXfrm>
        <a:off x="8187194" y="1840619"/>
        <a:ext cx="2320312" cy="856521"/>
      </dsp:txXfrm>
    </dsp:sp>
    <dsp:sp modelId="{0FF77A53-E0A3-419A-A5C8-D67DAF2340E5}">
      <dsp:nvSpPr>
        <dsp:cNvPr id="0" name=""/>
        <dsp:cNvSpPr/>
      </dsp:nvSpPr>
      <dsp:spPr>
        <a:xfrm>
          <a:off x="8187194" y="2747344"/>
          <a:ext cx="2320312" cy="6834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8464E0-14ED-F840-A7AF-05FDACE5CD3A}">
      <dsp:nvSpPr>
        <dsp:cNvPr id="0" name=""/>
        <dsp:cNvSpPr/>
      </dsp:nvSpPr>
      <dsp:spPr>
        <a:xfrm>
          <a:off x="0" y="3476389"/>
          <a:ext cx="7188200" cy="1141028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It is possible that there is a correlation between a greater number of high engagement tweets and overall campaign success.</a:t>
          </a:r>
        </a:p>
      </dsp:txBody>
      <dsp:txXfrm>
        <a:off x="0" y="3476389"/>
        <a:ext cx="7188200" cy="1141028"/>
      </dsp:txXfrm>
    </dsp:sp>
    <dsp:sp modelId="{9447C99D-DF9D-4D43-9299-23576325B6B4}">
      <dsp:nvSpPr>
        <dsp:cNvPr id="0" name=""/>
        <dsp:cNvSpPr/>
      </dsp:nvSpPr>
      <dsp:spPr>
        <a:xfrm rot="10800000">
          <a:off x="0" y="1738602"/>
          <a:ext cx="7188200" cy="1754901"/>
        </a:xfrm>
        <a:prstGeom prst="upArrowCallou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It appears that a lower volume of more effective tweets results in higher engagement.</a:t>
          </a:r>
        </a:p>
      </dsp:txBody>
      <dsp:txXfrm rot="10800000">
        <a:off x="0" y="1738602"/>
        <a:ext cx="7188200" cy="1140282"/>
      </dsp:txXfrm>
    </dsp:sp>
    <dsp:sp modelId="{1FF48335-CD23-C145-9102-8A2880917D06}">
      <dsp:nvSpPr>
        <dsp:cNvPr id="0" name=""/>
        <dsp:cNvSpPr/>
      </dsp:nvSpPr>
      <dsp:spPr>
        <a:xfrm rot="10800000">
          <a:off x="0" y="816"/>
          <a:ext cx="7188200" cy="1754901"/>
        </a:xfrm>
        <a:prstGeom prst="upArrowCallou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High tweet volume =/= Engagement</a:t>
          </a:r>
        </a:p>
      </dsp:txBody>
      <dsp:txXfrm rot="10800000">
        <a:off x="0" y="816"/>
        <a:ext cx="7188200" cy="114028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1C655F-54C7-4D03-AD26-E0C40F01563A}" type="datetimeFigureOut">
              <a:rPr lang="id-ID" smtClean="0"/>
              <a:t>17/07/2019</a:t>
            </a:fld>
            <a:endParaRPr lang="id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d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D34AC2-3728-4A8B-B58F-6888FAEC3D20}" type="slidenum">
              <a:rPr lang="id-ID" smtClean="0"/>
              <a:t>‹Nr.›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0861781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Willkommen zu unsere </a:t>
            </a:r>
            <a:r>
              <a:rPr lang="de-DE" dirty="0" err="1"/>
              <a:t>Presentation</a:t>
            </a:r>
            <a:r>
              <a:rPr lang="de-DE" dirty="0"/>
              <a:t> über unser Twitter Paket.</a:t>
            </a:r>
          </a:p>
          <a:p>
            <a:r>
              <a:rPr lang="de-DE" dirty="0"/>
              <a:t>Im Hintergrund sieht man eine </a:t>
            </a:r>
            <a:r>
              <a:rPr lang="de-DE" dirty="0" err="1"/>
              <a:t>Wordcloud</a:t>
            </a:r>
            <a:r>
              <a:rPr lang="de-DE" dirty="0"/>
              <a:t> mit den meist genutzten Wörtern der Europawahl.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D34AC2-3728-4A8B-B58F-6888FAEC3D20}" type="slidenum">
              <a:rPr lang="id-ID" smtClean="0"/>
              <a:t>1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1778795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Anfangen</a:t>
            </a:r>
            <a:r>
              <a:rPr lang="en-GB" dirty="0"/>
              <a:t> </a:t>
            </a:r>
            <a:r>
              <a:rPr lang="en-GB" dirty="0" err="1"/>
              <a:t>mit</a:t>
            </a:r>
            <a:r>
              <a:rPr lang="en-GB" dirty="0"/>
              <a:t> </a:t>
            </a:r>
            <a:r>
              <a:rPr lang="en-GB" dirty="0" err="1"/>
              <a:t>dem</a:t>
            </a:r>
            <a:r>
              <a:rPr lang="en-GB" dirty="0"/>
              <a:t> </a:t>
            </a:r>
            <a:r>
              <a:rPr lang="en-GB" dirty="0" err="1"/>
              <a:t>Hauptteil</a:t>
            </a:r>
            <a:r>
              <a:rPr lang="en-GB" dirty="0"/>
              <a:t>, </a:t>
            </a:r>
            <a:r>
              <a:rPr lang="en-GB" dirty="0" err="1"/>
              <a:t>dem</a:t>
            </a:r>
            <a:r>
              <a:rPr lang="en-GB" dirty="0"/>
              <a:t> </a:t>
            </a:r>
            <a:r>
              <a:rPr lang="en-GB" dirty="0" err="1"/>
              <a:t>accountüberblick</a:t>
            </a:r>
            <a:r>
              <a:rPr lang="en-GB" dirty="0"/>
              <a:t>, der dann </a:t>
            </a:r>
            <a:r>
              <a:rPr lang="en-GB" dirty="0" err="1"/>
              <a:t>auch</a:t>
            </a:r>
            <a:r>
              <a:rPr lang="en-GB" dirty="0"/>
              <a:t> </a:t>
            </a:r>
            <a:r>
              <a:rPr lang="en-GB" dirty="0" err="1"/>
              <a:t>Übergang</a:t>
            </a:r>
            <a:r>
              <a:rPr lang="en-GB" dirty="0"/>
              <a:t> zu den einzelnen </a:t>
            </a:r>
            <a:r>
              <a:rPr lang="en-GB" dirty="0" err="1"/>
              <a:t>Fragestellungen</a:t>
            </a:r>
            <a:r>
              <a:rPr lang="en-GB" dirty="0"/>
              <a:t> </a:t>
            </a:r>
            <a:r>
              <a:rPr lang="en-GB" dirty="0" err="1"/>
              <a:t>schaffen</a:t>
            </a:r>
            <a:r>
              <a:rPr lang="en-GB" dirty="0"/>
              <a:t> </a:t>
            </a:r>
            <a:r>
              <a:rPr lang="en-GB" dirty="0" err="1"/>
              <a:t>soll</a:t>
            </a:r>
            <a:r>
              <a:rPr lang="en-GB" dirty="0"/>
              <a:t>, </a:t>
            </a:r>
            <a:r>
              <a:rPr lang="en-GB" dirty="0" err="1"/>
              <a:t>mit</a:t>
            </a:r>
            <a:r>
              <a:rPr lang="en-GB" dirty="0"/>
              <a:t> </a:t>
            </a:r>
            <a:r>
              <a:rPr lang="en-GB" dirty="0" err="1"/>
              <a:t>denen</a:t>
            </a:r>
            <a:r>
              <a:rPr lang="en-GB" dirty="0"/>
              <a:t> </a:t>
            </a:r>
            <a:r>
              <a:rPr lang="en-GB" dirty="0" err="1"/>
              <a:t>wir</a:t>
            </a:r>
            <a:r>
              <a:rPr lang="en-GB" dirty="0"/>
              <a:t> </a:t>
            </a:r>
            <a:r>
              <a:rPr lang="en-GB" dirty="0" err="1"/>
              <a:t>uns</a:t>
            </a:r>
            <a:r>
              <a:rPr lang="en-GB" dirty="0"/>
              <a:t> in der PRÄSENTATION </a:t>
            </a:r>
            <a:r>
              <a:rPr lang="en-GB" dirty="0" err="1"/>
              <a:t>beschäftigen</a:t>
            </a:r>
            <a:r>
              <a:rPr lang="en-GB" dirty="0"/>
              <a:t> </a:t>
            </a:r>
            <a:r>
              <a:rPr lang="en-GB" dirty="0" err="1"/>
              <a:t>wollen</a:t>
            </a:r>
            <a:r>
              <a:rPr lang="en-GB" dirty="0"/>
              <a:t>.</a:t>
            </a:r>
          </a:p>
          <a:p>
            <a:endParaRPr lang="en-GB" dirty="0"/>
          </a:p>
          <a:p>
            <a:r>
              <a:rPr lang="en-GB" dirty="0" err="1"/>
              <a:t>Überblick</a:t>
            </a:r>
            <a:r>
              <a:rPr lang="en-GB" dirty="0"/>
              <a:t> zu den einzelnen </a:t>
            </a:r>
            <a:r>
              <a:rPr lang="en-GB" dirty="0" err="1"/>
              <a:t>Twitteraccounts</a:t>
            </a:r>
            <a:r>
              <a:rPr lang="en-GB" dirty="0"/>
              <a:t> (9 </a:t>
            </a:r>
            <a:r>
              <a:rPr lang="en-GB" dirty="0" err="1"/>
              <a:t>Parteien</a:t>
            </a:r>
            <a:r>
              <a:rPr lang="en-GB" dirty="0"/>
              <a:t> &lt;-&gt; 9 </a:t>
            </a:r>
            <a:r>
              <a:rPr lang="en-GB" dirty="0" err="1"/>
              <a:t>TwitterAccounts</a:t>
            </a:r>
            <a:r>
              <a:rPr lang="en-GB" dirty="0"/>
              <a:t> (</a:t>
            </a:r>
            <a:r>
              <a:rPr lang="en-GB" dirty="0" err="1"/>
              <a:t>MainAccounts</a:t>
            </a:r>
            <a:r>
              <a:rPr lang="en-GB" dirty="0"/>
              <a:t> der </a:t>
            </a:r>
            <a:r>
              <a:rPr lang="en-GB" dirty="0" err="1"/>
              <a:t>Parteien</a:t>
            </a:r>
            <a:r>
              <a:rPr lang="en-GB" dirty="0"/>
              <a:t>)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 dirty="0"/>
              <a:t>Colorcodierung für die einzelnen Klassen : ROT / GRÜN &lt;-&gt; Loser / Winner</a:t>
            </a:r>
            <a:endParaRPr lang="en-GB" dirty="0"/>
          </a:p>
          <a:p>
            <a:pPr marL="171450" indent="-171450">
              <a:buFontTx/>
              <a:buChar char="-"/>
            </a:pPr>
            <a:r>
              <a:rPr lang="en-GB" dirty="0"/>
              <a:t>Stark </a:t>
            </a:r>
            <a:r>
              <a:rPr lang="en-GB" dirty="0" err="1"/>
              <a:t>schwankende</a:t>
            </a:r>
            <a:r>
              <a:rPr lang="en-GB" dirty="0"/>
              <a:t> </a:t>
            </a:r>
            <a:r>
              <a:rPr lang="en-GB" dirty="0" err="1"/>
              <a:t>Anzahl</a:t>
            </a:r>
            <a:r>
              <a:rPr lang="en-GB" dirty="0"/>
              <a:t> an </a:t>
            </a:r>
            <a:r>
              <a:rPr lang="en-GB" dirty="0" err="1"/>
              <a:t>Followern</a:t>
            </a:r>
            <a:r>
              <a:rPr lang="en-GB" dirty="0"/>
              <a:t> (VON AFD RUND 140K BIS FAST 500K BEI DEN GRÜNEN)</a:t>
            </a:r>
          </a:p>
          <a:p>
            <a:pPr marL="171450" indent="-171450">
              <a:buFontTx/>
              <a:buChar char="-"/>
            </a:pPr>
            <a:r>
              <a:rPr lang="en-GB" dirty="0" err="1"/>
              <a:t>Ältester</a:t>
            </a:r>
            <a:r>
              <a:rPr lang="en-GB" dirty="0"/>
              <a:t> </a:t>
            </a:r>
            <a:r>
              <a:rPr lang="en-GB" dirty="0" err="1"/>
              <a:t>TwitterAccount</a:t>
            </a:r>
            <a:r>
              <a:rPr lang="en-GB" dirty="0"/>
              <a:t>: Die </a:t>
            </a:r>
            <a:r>
              <a:rPr lang="en-GB" dirty="0" err="1"/>
              <a:t>Grünen</a:t>
            </a:r>
            <a:r>
              <a:rPr lang="en-GB" dirty="0"/>
              <a:t> (</a:t>
            </a:r>
            <a:r>
              <a:rPr lang="en-GB" dirty="0" err="1"/>
              <a:t>Grund</a:t>
            </a:r>
            <a:r>
              <a:rPr lang="en-GB" dirty="0"/>
              <a:t> </a:t>
            </a:r>
            <a:r>
              <a:rPr lang="en-GB" dirty="0" err="1"/>
              <a:t>anzahl</a:t>
            </a:r>
            <a:r>
              <a:rPr lang="en-GB" dirty="0"/>
              <a:t> follower?)</a:t>
            </a:r>
          </a:p>
          <a:p>
            <a:pPr marL="171450" indent="-171450">
              <a:buFontTx/>
              <a:buChar char="-"/>
            </a:pPr>
            <a:r>
              <a:rPr lang="en-GB" dirty="0" err="1"/>
              <a:t>Jüngster</a:t>
            </a:r>
            <a:r>
              <a:rPr lang="en-GB" dirty="0"/>
              <a:t> </a:t>
            </a:r>
            <a:r>
              <a:rPr lang="en-GB" dirty="0" err="1"/>
              <a:t>TwitterAccount</a:t>
            </a:r>
            <a:r>
              <a:rPr lang="en-GB" dirty="0"/>
              <a:t>: </a:t>
            </a:r>
            <a:r>
              <a:rPr lang="en-GB" dirty="0" err="1"/>
              <a:t>AfD</a:t>
            </a:r>
            <a:r>
              <a:rPr lang="en-GB" dirty="0"/>
              <a:t> (</a:t>
            </a:r>
            <a:r>
              <a:rPr lang="en-GB" dirty="0" err="1"/>
              <a:t>Grund</a:t>
            </a:r>
            <a:r>
              <a:rPr lang="en-GB" dirty="0"/>
              <a:t>: Alter der </a:t>
            </a:r>
            <a:r>
              <a:rPr lang="en-GB" dirty="0" err="1"/>
              <a:t>Partei</a:t>
            </a:r>
            <a:r>
              <a:rPr lang="en-GB" dirty="0"/>
              <a:t>)</a:t>
            </a:r>
          </a:p>
          <a:p>
            <a:pPr marL="171450" indent="-171450">
              <a:buFontTx/>
              <a:buChar char="-"/>
            </a:pPr>
            <a:r>
              <a:rPr lang="en-GB" dirty="0"/>
              <a:t>HERVORHEBEN (2 PUNKTE)</a:t>
            </a:r>
          </a:p>
          <a:p>
            <a:pPr marL="628650" lvl="1" indent="-171450">
              <a:buFontTx/>
              <a:buChar char="-"/>
            </a:pPr>
            <a:r>
              <a:rPr lang="en-GB" dirty="0"/>
              <a:t>AFD, Die PARTEI </a:t>
            </a:r>
            <a:r>
              <a:rPr lang="en-GB" dirty="0" err="1"/>
              <a:t>wenig</a:t>
            </a:r>
            <a:r>
              <a:rPr lang="en-GB" dirty="0"/>
              <a:t> Follower </a:t>
            </a:r>
            <a:r>
              <a:rPr lang="en-GB" dirty="0" err="1"/>
              <a:t>im</a:t>
            </a:r>
            <a:r>
              <a:rPr lang="en-GB" dirty="0"/>
              <a:t> </a:t>
            </a:r>
            <a:r>
              <a:rPr lang="en-GB" dirty="0" err="1"/>
              <a:t>Vergleich</a:t>
            </a:r>
            <a:r>
              <a:rPr lang="en-GB" dirty="0"/>
              <a:t> zu </a:t>
            </a:r>
            <a:r>
              <a:rPr lang="en-GB" dirty="0" err="1"/>
              <a:t>anderen</a:t>
            </a:r>
            <a:r>
              <a:rPr lang="en-GB" dirty="0"/>
              <a:t> </a:t>
            </a:r>
            <a:r>
              <a:rPr lang="en-GB" dirty="0" err="1"/>
              <a:t>Parteien</a:t>
            </a:r>
            <a:r>
              <a:rPr lang="en-GB" dirty="0"/>
              <a:t> (INTERESSANT WENN WIR UNS GLEICH </a:t>
            </a:r>
          </a:p>
          <a:p>
            <a:pPr marL="457200" lvl="1" indent="0">
              <a:buFontTx/>
              <a:buNone/>
            </a:pPr>
            <a:r>
              <a:rPr lang="en-GB" dirty="0"/>
              <a:t>JEDOCH DIE ANZAHL AN LIKES/RETWEETS ANSCHAUEN DIE </a:t>
            </a:r>
            <a:r>
              <a:rPr lang="en-GB" dirty="0" err="1"/>
              <a:t>DIE</a:t>
            </a:r>
            <a:r>
              <a:rPr lang="en-GB" dirty="0"/>
              <a:t> EINZELNEN PARTEIEN BEKOMMEN HABEN)</a:t>
            </a:r>
          </a:p>
          <a:p>
            <a:pPr marL="628650" lvl="1" indent="-171450">
              <a:buFontTx/>
              <a:buChar char="-"/>
            </a:pPr>
            <a:r>
              <a:rPr lang="en-GB" dirty="0"/>
              <a:t>Die </a:t>
            </a:r>
            <a:r>
              <a:rPr lang="en-GB" dirty="0" err="1"/>
              <a:t>Grünen</a:t>
            </a:r>
            <a:r>
              <a:rPr lang="en-GB" dirty="0"/>
              <a:t> 100k </a:t>
            </a:r>
            <a:r>
              <a:rPr lang="en-GB" dirty="0" err="1"/>
              <a:t>mehr</a:t>
            </a:r>
            <a:r>
              <a:rPr lang="en-GB" dirty="0"/>
              <a:t> follower </a:t>
            </a:r>
            <a:r>
              <a:rPr lang="en-GB" dirty="0" err="1"/>
              <a:t>als</a:t>
            </a:r>
            <a:r>
              <a:rPr lang="en-GB" dirty="0"/>
              <a:t> SPD (Platz 2) </a:t>
            </a:r>
          </a:p>
          <a:p>
            <a:pPr marL="914400" lvl="2" indent="0">
              <a:buFontTx/>
              <a:buNone/>
            </a:pPr>
            <a:r>
              <a:rPr lang="en-GB" dirty="0">
                <a:sym typeface="Wingdings" panose="05000000000000000000" pitchFamily="2" charset="2"/>
              </a:rPr>
              <a:t> “</a:t>
            </a:r>
            <a:r>
              <a:rPr lang="en-GB" dirty="0" err="1">
                <a:sym typeface="Wingdings" panose="05000000000000000000" pitchFamily="2" charset="2"/>
              </a:rPr>
              <a:t>Junge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Wähler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hauptsächlich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Grün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gewählt</a:t>
            </a:r>
            <a:r>
              <a:rPr lang="en-GB" dirty="0">
                <a:sym typeface="Wingdings" panose="05000000000000000000" pitchFamily="2" charset="2"/>
              </a:rPr>
              <a:t>” </a:t>
            </a:r>
          </a:p>
          <a:p>
            <a:pPr marL="457200" lvl="1" indent="0">
              <a:buFontTx/>
              <a:buNone/>
            </a:pPr>
            <a:r>
              <a:rPr lang="en-GB" dirty="0">
                <a:sym typeface="Wingdings" panose="05000000000000000000" pitchFamily="2" charset="2"/>
              </a:rPr>
              <a:t>	 Twitter </a:t>
            </a:r>
            <a:r>
              <a:rPr lang="en-GB" dirty="0" err="1">
                <a:sym typeface="Wingdings" panose="05000000000000000000" pitchFamily="2" charset="2"/>
              </a:rPr>
              <a:t>dominiert</a:t>
            </a:r>
            <a:r>
              <a:rPr lang="en-GB" dirty="0">
                <a:sym typeface="Wingdings" panose="05000000000000000000" pitchFamily="2" charset="2"/>
              </a:rPr>
              <a:t> von </a:t>
            </a:r>
            <a:r>
              <a:rPr lang="en-GB" dirty="0" err="1">
                <a:sym typeface="Wingdings" panose="05000000000000000000" pitchFamily="2" charset="2"/>
              </a:rPr>
              <a:t>jungen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Leuten</a:t>
            </a:r>
            <a:r>
              <a:rPr lang="en-GB" dirty="0">
                <a:sym typeface="Wingdings" panose="05000000000000000000" pitchFamily="2" charset="2"/>
              </a:rPr>
              <a:t> </a:t>
            </a:r>
          </a:p>
          <a:p>
            <a:pPr marL="457200" lvl="1" indent="0">
              <a:buFontTx/>
              <a:buNone/>
            </a:pPr>
            <a:r>
              <a:rPr lang="en-GB" dirty="0">
                <a:sym typeface="Wingdings" panose="05000000000000000000" pitchFamily="2" charset="2"/>
              </a:rPr>
              <a:t>	 </a:t>
            </a:r>
            <a:r>
              <a:rPr lang="en-GB" dirty="0" err="1">
                <a:sym typeface="Wingdings" panose="05000000000000000000" pitchFamily="2" charset="2"/>
              </a:rPr>
              <a:t>Hypothese</a:t>
            </a:r>
            <a:r>
              <a:rPr lang="en-GB" dirty="0">
                <a:sym typeface="Wingdings" panose="05000000000000000000" pitchFamily="2" charset="2"/>
              </a:rPr>
              <a:t>:  </a:t>
            </a:r>
            <a:r>
              <a:rPr lang="en-GB" dirty="0" err="1">
                <a:sym typeface="Wingdings" panose="05000000000000000000" pitchFamily="2" charset="2"/>
              </a:rPr>
              <a:t>Grund</a:t>
            </a:r>
            <a:r>
              <a:rPr lang="en-GB" dirty="0">
                <a:sym typeface="Wingdings" panose="05000000000000000000" pitchFamily="2" charset="2"/>
              </a:rPr>
              <a:t> für die </a:t>
            </a:r>
            <a:r>
              <a:rPr lang="en-GB" dirty="0" err="1">
                <a:sym typeface="Wingdings" panose="05000000000000000000" pitchFamily="2" charset="2"/>
              </a:rPr>
              <a:t>meisten</a:t>
            </a:r>
            <a:r>
              <a:rPr lang="en-GB" dirty="0">
                <a:sym typeface="Wingdings" panose="05000000000000000000" pitchFamily="2" charset="2"/>
              </a:rPr>
              <a:t> follower </a:t>
            </a:r>
            <a:r>
              <a:rPr lang="en-GB" dirty="0"/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D34AC2-3728-4A8B-B58F-6888FAEC3D20}" type="slidenum">
              <a:rPr lang="id-ID" smtClean="0"/>
              <a:t>10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4735422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  <a:p>
            <a:r>
              <a:rPr lang="de-DE" dirty="0"/>
              <a:t>Bevor zum </a:t>
            </a:r>
            <a:r>
              <a:rPr lang="de-DE" dirty="0" err="1"/>
              <a:t>Twitterverhalten</a:t>
            </a:r>
            <a:r>
              <a:rPr lang="de-DE" dirty="0"/>
              <a:t> oder wie einzelne User mit den Twitteraccounts interagieren (über </a:t>
            </a:r>
            <a:r>
              <a:rPr lang="de-DE" dirty="0" err="1"/>
              <a:t>likes</a:t>
            </a:r>
            <a:r>
              <a:rPr lang="de-DE" dirty="0"/>
              <a:t>/</a:t>
            </a:r>
            <a:r>
              <a:rPr lang="de-DE" dirty="0" err="1"/>
              <a:t>retweets</a:t>
            </a:r>
            <a:r>
              <a:rPr lang="de-DE" dirty="0"/>
              <a:t>)</a:t>
            </a:r>
          </a:p>
          <a:p>
            <a:endParaRPr lang="de-DE" dirty="0"/>
          </a:p>
          <a:p>
            <a:r>
              <a:rPr lang="de-DE" dirty="0"/>
              <a:t>KURZ: WAS IST EIN TWEET // WAS IST EIN RETWEET</a:t>
            </a:r>
          </a:p>
          <a:p>
            <a:endParaRPr lang="de-DE" dirty="0"/>
          </a:p>
          <a:p>
            <a:r>
              <a:rPr lang="de-DE" dirty="0"/>
              <a:t>TWEET OBJEKT : HAT LIKES UND RETWEETS</a:t>
            </a:r>
          </a:p>
          <a:p>
            <a:endParaRPr lang="de-DE" dirty="0"/>
          </a:p>
          <a:p>
            <a:r>
              <a:rPr lang="de-DE" dirty="0"/>
              <a:t>RETWEET OBJEKT: HAT LIKES UND RETWEETS </a:t>
            </a:r>
          </a:p>
          <a:p>
            <a:endParaRPr lang="de-DE" dirty="0"/>
          </a:p>
          <a:p>
            <a:r>
              <a:rPr lang="de-DE" dirty="0"/>
              <a:t>ORIGINAL CONTENT (TWEETS) // NON ORIGINAL CONTENT (RETWEETS)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D34AC2-3728-4A8B-B58F-6888FAEC3D20}" type="slidenum">
              <a:rPr lang="id-ID" smtClean="0"/>
              <a:t>11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3696311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BSPW IN DIESEM BARGRAPH – YACHSE: PARTEIN XACHSE ANZAHL TWEETS (SUMME) AUFGETEILT IN RETWEETS TWEETS. </a:t>
            </a:r>
            <a:r>
              <a:rPr lang="de-DE" dirty="0">
                <a:sym typeface="Wingdings" panose="05000000000000000000" pitchFamily="2" charset="2"/>
              </a:rPr>
              <a:t> ROT: TWEETS BLAU: RETWEETS</a:t>
            </a:r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DIESER GRAPH SPIEGELT DIE TWITTERAKTIVITÄT DER PARTEIN WIEDER: ANZAHL AN TWEETS (IN DER SUMME ÜBER DEN BETRACHTETEN ZEITRAUM): </a:t>
            </a:r>
            <a:r>
              <a:rPr lang="de-DE" dirty="0">
                <a:sym typeface="Wingdings" panose="05000000000000000000" pitchFamily="2" charset="2"/>
              </a:rPr>
              <a:t>(ACHTUNG: SPD geht auch nur zurück bis 16 Mai, während die anderen bis zum 02.05 zurückgehen)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>
                <a:sym typeface="Wingdings" panose="05000000000000000000" pitchFamily="2" charset="2"/>
              </a:rPr>
              <a:t>BESONDERS HERVORHEBEN: Gruppe der Loser tweetet mehr, insbesondere die SPD</a:t>
            </a:r>
            <a:endParaRPr lang="de-DE" dirty="0"/>
          </a:p>
          <a:p>
            <a:r>
              <a:rPr lang="de-DE" dirty="0"/>
              <a:t>SPD </a:t>
            </a:r>
            <a:r>
              <a:rPr lang="de-DE" dirty="0">
                <a:sym typeface="Wingdings" panose="05000000000000000000" pitchFamily="2" charset="2"/>
              </a:rPr>
              <a:t> Extremer Anteil an Tweets AUCH WENN WIR NUR BIS ZUM 16 MAI DATENs HABEN</a:t>
            </a:r>
          </a:p>
          <a:p>
            <a:endParaRPr lang="de-DE" dirty="0">
              <a:sym typeface="Wingdings" panose="05000000000000000000" pitchFamily="2" charset="2"/>
            </a:endParaRPr>
          </a:p>
          <a:p>
            <a:r>
              <a:rPr lang="de-DE" dirty="0"/>
              <a:t>HIERMIT BESCHÄFTIGEN WIR UNS SPÄTER NOCHMAL, WENN WIR UNS MIT DER FRAGESTELLUNG EINER ERFOLGREICHEN TWITTERKAMPAGNE AUSEINANDERSETZEN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D34AC2-3728-4A8B-B58F-6888FAEC3D20}" type="slidenum">
              <a:rPr lang="id-ID" smtClean="0"/>
              <a:t>12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3431610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KOMMEN WIR JETZT ZUM PART WIE TWITTERNUTZER MIT DEN PARTEIN INTERAGIEREN (STICHWORT: LIKES/RETWEETS)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 dirty="0"/>
              <a:t>Hier sticht insbesondere die große Anzahl an </a:t>
            </a:r>
            <a:r>
              <a:rPr lang="de-DE" dirty="0" err="1"/>
              <a:t>likes</a:t>
            </a:r>
            <a:r>
              <a:rPr lang="de-DE" dirty="0"/>
              <a:t> und </a:t>
            </a:r>
            <a:r>
              <a:rPr lang="de-DE" dirty="0" err="1"/>
              <a:t>retweets</a:t>
            </a:r>
            <a:r>
              <a:rPr lang="de-DE" dirty="0"/>
              <a:t> für die AFD und DIEPARTEI heraus 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 dirty="0"/>
              <a:t>IM VERHÄLTNIS zu den doch geringen FOLLOWERN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de-DE" dirty="0"/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AUCH: HIERMIT BESCHÄFTIGEN WIR UNS SPÄTER NOCHMAL, WENN WIR UNS MIT DER FRAGESTELLUNG DER ANOMALIEN UND INTERESSANTEN DATENPUNKTE AUSEINANDERSETZEN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D34AC2-3728-4A8B-B58F-6888FAEC3D20}" type="slidenum">
              <a:rPr lang="id-ID" smtClean="0"/>
              <a:t>13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2502593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Gleiches</a:t>
            </a:r>
            <a:r>
              <a:rPr lang="en-GB" dirty="0"/>
              <a:t> Bild für die Retweets</a:t>
            </a:r>
          </a:p>
          <a:p>
            <a:endParaRPr lang="en-GB" dirty="0"/>
          </a:p>
          <a:p>
            <a:r>
              <a:rPr lang="en-GB" dirty="0" err="1"/>
              <a:t>Generell</a:t>
            </a:r>
            <a:r>
              <a:rPr lang="en-GB" dirty="0"/>
              <a:t> </a:t>
            </a:r>
            <a:r>
              <a:rPr lang="en-GB" dirty="0" err="1"/>
              <a:t>mehr</a:t>
            </a:r>
            <a:r>
              <a:rPr lang="en-GB" dirty="0"/>
              <a:t> likes </a:t>
            </a:r>
            <a:r>
              <a:rPr lang="en-GB" dirty="0" err="1"/>
              <a:t>als</a:t>
            </a:r>
            <a:r>
              <a:rPr lang="en-GB" dirty="0"/>
              <a:t> Retweets</a:t>
            </a:r>
          </a:p>
          <a:p>
            <a:r>
              <a:rPr lang="en-GB" dirty="0"/>
              <a:t>(</a:t>
            </a:r>
            <a:r>
              <a:rPr lang="en-GB" dirty="0" err="1"/>
              <a:t>Retweeten</a:t>
            </a:r>
            <a:r>
              <a:rPr lang="en-GB" dirty="0"/>
              <a:t> </a:t>
            </a:r>
            <a:r>
              <a:rPr lang="en-GB" dirty="0" err="1"/>
              <a:t>erfordert</a:t>
            </a:r>
            <a:r>
              <a:rPr lang="en-GB" dirty="0"/>
              <a:t> </a:t>
            </a:r>
            <a:r>
              <a:rPr lang="en-GB" dirty="0" err="1"/>
              <a:t>mehr</a:t>
            </a:r>
            <a:r>
              <a:rPr lang="en-GB" dirty="0"/>
              <a:t> </a:t>
            </a:r>
            <a:r>
              <a:rPr lang="en-GB" dirty="0" err="1"/>
              <a:t>aufwand</a:t>
            </a:r>
            <a:r>
              <a:rPr lang="en-GB" dirty="0"/>
              <a:t> </a:t>
            </a:r>
          </a:p>
          <a:p>
            <a:endParaRPr lang="en-GB" dirty="0">
              <a:sym typeface="Wingdings" panose="05000000000000000000" pitchFamily="2" charset="2"/>
            </a:endParaRPr>
          </a:p>
          <a:p>
            <a:r>
              <a:rPr lang="en-GB" dirty="0">
                <a:sym typeface="Wingdings" panose="05000000000000000000" pitchFamily="2" charset="2"/>
              </a:rPr>
              <a:t> </a:t>
            </a:r>
            <a:r>
              <a:rPr lang="en-GB" dirty="0" err="1">
                <a:sym typeface="Wingdings" panose="05000000000000000000" pitchFamily="2" charset="2"/>
              </a:rPr>
              <a:t>Verwenden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wir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später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als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Maßstab</a:t>
            </a:r>
            <a:r>
              <a:rPr lang="en-GB" dirty="0">
                <a:sym typeface="Wingdings" panose="05000000000000000000" pitchFamily="2" charset="2"/>
              </a:rPr>
              <a:t> für HIGH ENGAGEMENT WENN WIR UNS MIT DER FRAGESTELLUNG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>
                <a:sym typeface="Wingdings" panose="05000000000000000000" pitchFamily="2" charset="2"/>
              </a:rPr>
              <a:t>EINER ERFOLGREICHEN TWITTERKAMPAGNE BESCHÄFTIGEN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>
                <a:sym typeface="Wingdings" panose="05000000000000000000" pitchFamily="2" charset="2"/>
              </a:rPr>
              <a:t> HIER NEHMEN WIR UNS INSBESONDERE HIGH ENGAGEMENT TWEETS UND ANALYSIEREN DIE WEITER</a:t>
            </a:r>
            <a:endParaRPr lang="en-GB" dirty="0"/>
          </a:p>
          <a:p>
            <a:endParaRPr lang="en-GB" dirty="0">
              <a:sym typeface="Wingdings" panose="05000000000000000000" pitchFamily="2" charset="2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D34AC2-3728-4A8B-B58F-6888FAEC3D20}" type="slidenum">
              <a:rPr lang="id-ID" smtClean="0"/>
              <a:t>14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5703351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GB" dirty="0"/>
              <a:t>Die </a:t>
            </a:r>
            <a:r>
              <a:rPr lang="en-GB" dirty="0" err="1"/>
              <a:t>Grünen</a:t>
            </a:r>
            <a:r>
              <a:rPr lang="en-GB" dirty="0"/>
              <a:t> </a:t>
            </a:r>
            <a:r>
              <a:rPr lang="en-GB" dirty="0" err="1"/>
              <a:t>haben</a:t>
            </a:r>
            <a:r>
              <a:rPr lang="en-GB" dirty="0"/>
              <a:t> die </a:t>
            </a:r>
            <a:r>
              <a:rPr lang="en-GB" dirty="0" err="1"/>
              <a:t>meisten</a:t>
            </a:r>
            <a:r>
              <a:rPr lang="en-GB" dirty="0"/>
              <a:t> Follower</a:t>
            </a:r>
          </a:p>
          <a:p>
            <a:pPr marL="228600" indent="-228600">
              <a:buAutoNum type="arabicPeriod"/>
            </a:pPr>
            <a:endParaRPr lang="en-GB" dirty="0"/>
          </a:p>
          <a:p>
            <a:pPr marL="228600" indent="-228600">
              <a:buAutoNum type="arabicPeriod"/>
            </a:pPr>
            <a:r>
              <a:rPr lang="en-GB" dirty="0"/>
              <a:t>Die AFD und die </a:t>
            </a:r>
            <a:r>
              <a:rPr lang="en-GB" dirty="0" err="1"/>
              <a:t>Partei</a:t>
            </a:r>
            <a:r>
              <a:rPr lang="en-GB" dirty="0"/>
              <a:t> significant </a:t>
            </a:r>
            <a:r>
              <a:rPr lang="en-GB" dirty="0" err="1"/>
              <a:t>weniger</a:t>
            </a:r>
            <a:r>
              <a:rPr lang="en-GB" dirty="0"/>
              <a:t> </a:t>
            </a:r>
          </a:p>
          <a:p>
            <a:pPr marL="228600" indent="-228600">
              <a:buAutoNum type="arabicPeriod"/>
            </a:pPr>
            <a:endParaRPr lang="en-GB" dirty="0"/>
          </a:p>
          <a:p>
            <a:pPr marL="228600" indent="-228600">
              <a:buAutoNum type="arabicPeriod"/>
            </a:pPr>
            <a:r>
              <a:rPr lang="en-GB" dirty="0"/>
              <a:t>Die </a:t>
            </a:r>
            <a:r>
              <a:rPr lang="en-GB" dirty="0" err="1"/>
              <a:t>Verliererkategorie</a:t>
            </a:r>
            <a:r>
              <a:rPr lang="en-GB" dirty="0"/>
              <a:t> </a:t>
            </a:r>
            <a:r>
              <a:rPr lang="en-GB" dirty="0" err="1"/>
              <a:t>tweetet</a:t>
            </a:r>
            <a:r>
              <a:rPr lang="en-GB" dirty="0"/>
              <a:t> </a:t>
            </a:r>
            <a:r>
              <a:rPr lang="en-GB" dirty="0" err="1"/>
              <a:t>mehr</a:t>
            </a:r>
            <a:r>
              <a:rPr lang="en-GB" dirty="0"/>
              <a:t> </a:t>
            </a:r>
          </a:p>
          <a:p>
            <a:pPr marL="228600" indent="-228600">
              <a:buAutoNum type="arabicPeriod"/>
            </a:pPr>
            <a:endParaRPr lang="en-GB" dirty="0"/>
          </a:p>
          <a:p>
            <a:pPr marL="228600" indent="-228600">
              <a:buAutoNum type="arabicPeriod"/>
            </a:pPr>
            <a:r>
              <a:rPr lang="en-GB" dirty="0" err="1"/>
              <a:t>AfD</a:t>
            </a:r>
            <a:r>
              <a:rPr lang="en-GB" dirty="0"/>
              <a:t> und die </a:t>
            </a:r>
            <a:r>
              <a:rPr lang="en-GB" dirty="0" err="1"/>
              <a:t>Partei</a:t>
            </a:r>
            <a:r>
              <a:rPr lang="en-GB" dirty="0"/>
              <a:t> </a:t>
            </a:r>
            <a:r>
              <a:rPr lang="en-GB" dirty="0" err="1"/>
              <a:t>scheint</a:t>
            </a:r>
            <a:r>
              <a:rPr lang="en-GB" dirty="0"/>
              <a:t> auf twitter am </a:t>
            </a:r>
            <a:r>
              <a:rPr lang="en-GB" dirty="0" err="1"/>
              <a:t>besten</a:t>
            </a:r>
            <a:r>
              <a:rPr lang="en-GB" dirty="0"/>
              <a:t> zu </a:t>
            </a:r>
            <a:r>
              <a:rPr lang="en-GB" dirty="0" err="1"/>
              <a:t>performen</a:t>
            </a:r>
            <a:endParaRPr lang="en-GB" dirty="0"/>
          </a:p>
          <a:p>
            <a:pPr marL="228600" indent="-228600">
              <a:buAutoNum type="arabicPeriod"/>
            </a:pPr>
            <a:endParaRPr lang="en-GB" dirty="0"/>
          </a:p>
          <a:p>
            <a:pPr marL="228600" indent="-228600">
              <a:buAutoNum type="arabicPeriod"/>
            </a:pPr>
            <a:r>
              <a:rPr lang="en-GB" dirty="0"/>
              <a:t>WICHTIG: </a:t>
            </a:r>
            <a:r>
              <a:rPr lang="en-GB" dirty="0" err="1"/>
              <a:t>Wir</a:t>
            </a:r>
            <a:r>
              <a:rPr lang="en-GB" dirty="0"/>
              <a:t> </a:t>
            </a:r>
            <a:r>
              <a:rPr lang="en-GB" dirty="0" err="1"/>
              <a:t>filtern</a:t>
            </a:r>
            <a:r>
              <a:rPr lang="en-GB" dirty="0"/>
              <a:t> retweets </a:t>
            </a:r>
            <a:r>
              <a:rPr lang="en-GB" dirty="0" err="1"/>
              <a:t>aus</a:t>
            </a:r>
            <a:r>
              <a:rPr lang="en-GB" dirty="0"/>
              <a:t> </a:t>
            </a:r>
            <a:r>
              <a:rPr lang="en-GB" dirty="0" err="1"/>
              <a:t>dem</a:t>
            </a:r>
            <a:r>
              <a:rPr lang="en-GB" dirty="0"/>
              <a:t> </a:t>
            </a:r>
            <a:r>
              <a:rPr lang="en-GB" dirty="0" err="1"/>
              <a:t>Datensatz</a:t>
            </a:r>
            <a:r>
              <a:rPr lang="en-GB" dirty="0"/>
              <a:t> </a:t>
            </a:r>
            <a:r>
              <a:rPr lang="en-GB" dirty="0" err="1"/>
              <a:t>raus</a:t>
            </a:r>
            <a:r>
              <a:rPr lang="en-GB" dirty="0"/>
              <a:t>, da </a:t>
            </a:r>
            <a:r>
              <a:rPr lang="en-GB" dirty="0" err="1"/>
              <a:t>sie</a:t>
            </a:r>
            <a:r>
              <a:rPr lang="en-GB" dirty="0"/>
              <a:t> </a:t>
            </a:r>
            <a:r>
              <a:rPr lang="en-GB" dirty="0" err="1"/>
              <a:t>keine</a:t>
            </a:r>
            <a:r>
              <a:rPr lang="en-GB" dirty="0"/>
              <a:t> </a:t>
            </a:r>
            <a:r>
              <a:rPr lang="en-GB" dirty="0" err="1"/>
              <a:t>Aussagekraft</a:t>
            </a:r>
            <a:r>
              <a:rPr lang="en-GB" dirty="0"/>
              <a:t> </a:t>
            </a:r>
            <a:r>
              <a:rPr lang="en-GB" dirty="0" err="1"/>
              <a:t>haben</a:t>
            </a:r>
            <a:r>
              <a:rPr lang="en-GB" dirty="0"/>
              <a:t> UND NICHT AUF DEN TWITTERACCOUNT SELBER ZURÜCKZUFÜHREN SIND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D34AC2-3728-4A8B-B58F-6888FAEC3D20}" type="slidenum">
              <a:rPr lang="id-ID" smtClean="0"/>
              <a:t>15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7146463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de-DE" dirty="0"/>
              <a:t>AUS DIESEM ACCOUNTÜBERBLICK WOLLEN WIR WIE SCHON ERWÄHNT FRAGESTELLUNGEN ABLEITEN:</a:t>
            </a:r>
          </a:p>
          <a:p>
            <a:pPr marL="0" indent="0">
              <a:buFontTx/>
              <a:buNone/>
            </a:pPr>
            <a:endParaRPr lang="de-DE" dirty="0"/>
          </a:p>
          <a:p>
            <a:pPr marL="0" indent="0">
              <a:buFontTx/>
              <a:buNone/>
            </a:pPr>
            <a:r>
              <a:rPr lang="de-DE" dirty="0"/>
              <a:t>FRAGE 1:</a:t>
            </a:r>
          </a:p>
          <a:p>
            <a:pPr marL="0" indent="0">
              <a:buFontTx/>
              <a:buNone/>
            </a:pP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Sind bei den "Gewinnern" Muster zu erkennen?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Hätte man ihren Erfolg vorhersagen können, allein aufgrund ihres „Twitter Verhaltens"?</a:t>
            </a:r>
          </a:p>
          <a:p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Gibt es Muster, die mit den "Verlierern" verbunden sind?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Hätte man ihre Verluste durch die Nutzung von Twitter vorhersagen können?</a:t>
            </a:r>
          </a:p>
          <a:p>
            <a:pPr marL="628650" lvl="1" indent="-171450">
              <a:buFontTx/>
              <a:buChar char="-"/>
            </a:pPr>
            <a:endParaRPr lang="de-DE" dirty="0"/>
          </a:p>
          <a:p>
            <a:pPr marL="0" indent="0">
              <a:buFontTx/>
              <a:buNone/>
            </a:pPr>
            <a:r>
              <a:rPr lang="de-DE" dirty="0"/>
              <a:t>FRAGE 2:</a:t>
            </a:r>
          </a:p>
          <a:p>
            <a:pPr marL="171450" indent="-171450">
              <a:buFontTx/>
              <a:buChar char="-"/>
            </a:pPr>
            <a:r>
              <a:rPr lang="de-DE" dirty="0"/>
              <a:t>Gibt es Anomalien oder interessante Datenpunkte? </a:t>
            </a:r>
          </a:p>
          <a:p>
            <a:pPr marL="628650" lvl="1" indent="-171450">
              <a:buFontTx/>
              <a:buChar char="-"/>
            </a:pPr>
            <a:r>
              <a:rPr lang="de-DE" dirty="0" err="1"/>
              <a:t>Tweetlänge</a:t>
            </a:r>
            <a:endParaRPr lang="de-DE" dirty="0"/>
          </a:p>
          <a:p>
            <a:pPr marL="628650" lvl="1" indent="-171450">
              <a:buFontTx/>
              <a:buChar char="-"/>
            </a:pPr>
            <a:r>
              <a:rPr lang="de-DE" dirty="0"/>
              <a:t>Bspw. das </a:t>
            </a:r>
            <a:r>
              <a:rPr lang="de-DE" dirty="0" err="1"/>
              <a:t>Twitterverhalten</a:t>
            </a:r>
            <a:r>
              <a:rPr lang="de-DE" dirty="0"/>
              <a:t> der AFD untersuchen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Herausstechende Tweets (viele Likes/Retweets)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D34AC2-3728-4A8B-B58F-6888FAEC3D20}" type="slidenum">
              <a:rPr lang="id-ID" smtClean="0"/>
              <a:t>16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2043117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Was </a:t>
            </a:r>
            <a:r>
              <a:rPr lang="en-US" dirty="0" err="1"/>
              <a:t>genau</a:t>
            </a:r>
            <a:r>
              <a:rPr lang="en-US" dirty="0"/>
              <a:t> </a:t>
            </a:r>
            <a:r>
              <a:rPr lang="en-US" dirty="0" err="1"/>
              <a:t>ist</a:t>
            </a:r>
            <a:r>
              <a:rPr lang="en-US" dirty="0"/>
              <a:t> die Definition </a:t>
            </a:r>
            <a:r>
              <a:rPr lang="en-US" dirty="0" err="1"/>
              <a:t>einer</a:t>
            </a:r>
            <a:r>
              <a:rPr lang="en-US" dirty="0"/>
              <a:t> </a:t>
            </a:r>
            <a:r>
              <a:rPr lang="en-US" dirty="0" err="1"/>
              <a:t>erfolgreichen</a:t>
            </a:r>
            <a:r>
              <a:rPr lang="en-US" dirty="0"/>
              <a:t> Twitter-</a:t>
            </a:r>
            <a:r>
              <a:rPr lang="en-US" dirty="0" err="1"/>
              <a:t>Kampagne</a:t>
            </a:r>
            <a:r>
              <a:rPr lang="en-US" dirty="0"/>
              <a:t>? </a:t>
            </a:r>
          </a:p>
          <a:p>
            <a:r>
              <a:rPr lang="en-US" dirty="0"/>
              <a:t>Eine </a:t>
            </a:r>
            <a:r>
              <a:rPr lang="en-US" dirty="0" err="1"/>
              <a:t>Idee</a:t>
            </a:r>
            <a:r>
              <a:rPr lang="en-US" dirty="0"/>
              <a:t> hat </a:t>
            </a:r>
            <a:r>
              <a:rPr lang="en-US" dirty="0" err="1"/>
              <a:t>mit</a:t>
            </a:r>
            <a:r>
              <a:rPr lang="en-US" dirty="0"/>
              <a:t> Engagement </a:t>
            </a:r>
            <a:r>
              <a:rPr lang="en-US" dirty="0" err="1"/>
              <a:t>zu</a:t>
            </a:r>
            <a:r>
              <a:rPr lang="en-US" dirty="0"/>
              <a:t> </a:t>
            </a:r>
            <a:r>
              <a:rPr lang="en-US" dirty="0" err="1"/>
              <a:t>tun.</a:t>
            </a:r>
            <a:r>
              <a:rPr lang="en-US" dirty="0"/>
              <a:t> Das </a:t>
            </a:r>
            <a:r>
              <a:rPr lang="en-US" dirty="0" err="1"/>
              <a:t>heißt</a:t>
            </a:r>
            <a:r>
              <a:rPr lang="en-US" dirty="0"/>
              <a:t>, </a:t>
            </a:r>
            <a:r>
              <a:rPr lang="en-US" dirty="0" err="1"/>
              <a:t>wie</a:t>
            </a:r>
            <a:r>
              <a:rPr lang="en-US" dirty="0"/>
              <a:t> </a:t>
            </a:r>
            <a:r>
              <a:rPr lang="en-US" dirty="0" err="1"/>
              <a:t>viele</a:t>
            </a:r>
            <a:r>
              <a:rPr lang="en-US" dirty="0"/>
              <a:t> Likes und Retweets </a:t>
            </a:r>
            <a:r>
              <a:rPr lang="en-US" dirty="0" err="1"/>
              <a:t>erhält</a:t>
            </a:r>
            <a:r>
              <a:rPr lang="en-US" dirty="0"/>
              <a:t> </a:t>
            </a:r>
            <a:r>
              <a:rPr lang="en-US" dirty="0" err="1"/>
              <a:t>ein</a:t>
            </a:r>
            <a:r>
              <a:rPr lang="en-US" dirty="0"/>
              <a:t> Tweet? Die </a:t>
            </a:r>
            <a:r>
              <a:rPr lang="en-US" dirty="0" err="1"/>
              <a:t>Annahme</a:t>
            </a:r>
            <a:r>
              <a:rPr lang="en-US" dirty="0"/>
              <a:t> </a:t>
            </a:r>
            <a:r>
              <a:rPr lang="en-US" dirty="0" err="1"/>
              <a:t>ist</a:t>
            </a:r>
            <a:r>
              <a:rPr lang="en-US" dirty="0"/>
              <a:t>, </a:t>
            </a:r>
            <a:r>
              <a:rPr lang="en-US" dirty="0" err="1"/>
              <a:t>dass</a:t>
            </a:r>
            <a:r>
              <a:rPr lang="en-US" dirty="0"/>
              <a:t> </a:t>
            </a:r>
            <a:r>
              <a:rPr lang="en-US" dirty="0" err="1"/>
              <a:t>ein</a:t>
            </a:r>
            <a:r>
              <a:rPr lang="en-US" dirty="0"/>
              <a:t> Retweet </a:t>
            </a:r>
            <a:r>
              <a:rPr lang="en-US" dirty="0" err="1"/>
              <a:t>ein</a:t>
            </a:r>
            <a:r>
              <a:rPr lang="en-US" dirty="0"/>
              <a:t> </a:t>
            </a:r>
            <a:r>
              <a:rPr lang="en-US" dirty="0" err="1"/>
              <a:t>höheres</a:t>
            </a:r>
            <a:r>
              <a:rPr lang="en-US" dirty="0"/>
              <a:t> Engagement </a:t>
            </a:r>
            <a:r>
              <a:rPr lang="en-US" dirty="0" err="1"/>
              <a:t>anzeigt</a:t>
            </a:r>
            <a:r>
              <a:rPr lang="en-US" dirty="0"/>
              <a:t>, da man </a:t>
            </a:r>
            <a:r>
              <a:rPr lang="en-US" dirty="0" err="1"/>
              <a:t>ein</a:t>
            </a:r>
            <a:r>
              <a:rPr lang="en-US" dirty="0"/>
              <a:t> </a:t>
            </a:r>
            <a:r>
              <a:rPr lang="en-US" dirty="0" err="1"/>
              <a:t>höheres</a:t>
            </a:r>
            <a:r>
              <a:rPr lang="en-US" dirty="0"/>
              <a:t> Grad an </a:t>
            </a:r>
            <a:r>
              <a:rPr lang="en-US" dirty="0" err="1"/>
              <a:t>Investitionen</a:t>
            </a:r>
            <a:r>
              <a:rPr lang="en-US" dirty="0"/>
              <a:t> </a:t>
            </a:r>
            <a:r>
              <a:rPr lang="en-US" dirty="0" err="1"/>
              <a:t>erfordert</a:t>
            </a:r>
            <a:r>
              <a:rPr lang="en-US" dirty="0"/>
              <a:t> </a:t>
            </a:r>
            <a:r>
              <a:rPr lang="en-US" dirty="0" err="1"/>
              <a:t>als</a:t>
            </a:r>
            <a:r>
              <a:rPr lang="en-US" dirty="0"/>
              <a:t> der </a:t>
            </a:r>
            <a:r>
              <a:rPr lang="en-US" dirty="0" err="1"/>
              <a:t>Retweeter</a:t>
            </a:r>
            <a:r>
              <a:rPr lang="en-US" dirty="0"/>
              <a:t>. </a:t>
            </a:r>
          </a:p>
          <a:p>
            <a:endParaRPr lang="en-US" dirty="0"/>
          </a:p>
          <a:p>
            <a:r>
              <a:rPr lang="en-US" dirty="0"/>
              <a:t>Eine </a:t>
            </a:r>
            <a:r>
              <a:rPr lang="en-US" dirty="0" err="1"/>
              <a:t>weitere</a:t>
            </a:r>
            <a:r>
              <a:rPr lang="en-US" dirty="0"/>
              <a:t> </a:t>
            </a:r>
            <a:r>
              <a:rPr lang="en-US" dirty="0" err="1"/>
              <a:t>Frage</a:t>
            </a:r>
            <a:r>
              <a:rPr lang="en-US" dirty="0"/>
              <a:t> </a:t>
            </a:r>
            <a:r>
              <a:rPr lang="en-US" dirty="0" err="1"/>
              <a:t>ist</a:t>
            </a:r>
            <a:r>
              <a:rPr lang="en-US" dirty="0"/>
              <a:t>, </a:t>
            </a:r>
            <a:r>
              <a:rPr lang="en-US" dirty="0" err="1"/>
              <a:t>wie</a:t>
            </a:r>
            <a:r>
              <a:rPr lang="en-US" dirty="0"/>
              <a:t> </a:t>
            </a:r>
            <a:r>
              <a:rPr lang="en-US" dirty="0" err="1"/>
              <a:t>viel</a:t>
            </a:r>
            <a:r>
              <a:rPr lang="en-US" dirty="0"/>
              <a:t> Follower </a:t>
            </a:r>
            <a:r>
              <a:rPr lang="en-US" dirty="0" err="1"/>
              <a:t>interagieren</a:t>
            </a:r>
            <a:r>
              <a:rPr lang="en-US" dirty="0"/>
              <a:t> </a:t>
            </a:r>
            <a:r>
              <a:rPr lang="en-US" dirty="0" err="1"/>
              <a:t>mit</a:t>
            </a:r>
            <a:r>
              <a:rPr lang="en-US" dirty="0"/>
              <a:t> den Tweets?</a:t>
            </a:r>
          </a:p>
          <a:p>
            <a:endParaRPr lang="en-US" dirty="0"/>
          </a:p>
          <a:p>
            <a:r>
              <a:rPr lang="en-US" dirty="0" err="1"/>
              <a:t>Gibt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im</a:t>
            </a:r>
            <a:r>
              <a:rPr lang="en-US" dirty="0"/>
              <a:t> </a:t>
            </a:r>
            <a:r>
              <a:rPr lang="en-US" dirty="0" err="1"/>
              <a:t>Laufe</a:t>
            </a:r>
            <a:r>
              <a:rPr lang="en-US" dirty="0"/>
              <a:t> der </a:t>
            </a:r>
            <a:r>
              <a:rPr lang="en-US" dirty="0" err="1"/>
              <a:t>Kampagne</a:t>
            </a:r>
            <a:r>
              <a:rPr lang="en-US" dirty="0"/>
              <a:t> </a:t>
            </a:r>
            <a:r>
              <a:rPr lang="en-US" dirty="0" err="1"/>
              <a:t>einen</a:t>
            </a:r>
            <a:r>
              <a:rPr lang="en-US" dirty="0"/>
              <a:t> </a:t>
            </a:r>
            <a:r>
              <a:rPr lang="en-US" dirty="0" err="1"/>
              <a:t>Anstieg</a:t>
            </a:r>
            <a:r>
              <a:rPr lang="en-US" dirty="0"/>
              <a:t> der Follower? </a:t>
            </a:r>
          </a:p>
          <a:p>
            <a:endParaRPr lang="en-US" dirty="0"/>
          </a:p>
          <a:p>
            <a:r>
              <a:rPr lang="en-US" dirty="0"/>
              <a:t>SPOILER ALERT: </a:t>
            </a:r>
            <a:r>
              <a:rPr lang="en-US" dirty="0" err="1"/>
              <a:t>Wir</a:t>
            </a:r>
            <a:r>
              <a:rPr lang="en-US" dirty="0"/>
              <a:t> </a:t>
            </a:r>
            <a:r>
              <a:rPr lang="en-US" dirty="0" err="1"/>
              <a:t>haben</a:t>
            </a:r>
            <a:r>
              <a:rPr lang="en-US" dirty="0"/>
              <a:t> </a:t>
            </a:r>
            <a:r>
              <a:rPr lang="en-US" dirty="0" err="1"/>
              <a:t>im</a:t>
            </a:r>
            <a:r>
              <a:rPr lang="en-US" dirty="0"/>
              <a:t> Moment </a:t>
            </a:r>
            <a:r>
              <a:rPr lang="en-US" dirty="0" err="1"/>
              <a:t>nicht</a:t>
            </a:r>
            <a:r>
              <a:rPr lang="en-US" dirty="0"/>
              <a:t> die </a:t>
            </a:r>
            <a:r>
              <a:rPr lang="en-US" dirty="0" err="1"/>
              <a:t>Fähigkeit</a:t>
            </a:r>
            <a:r>
              <a:rPr lang="en-US" dirty="0"/>
              <a:t>, auf </a:t>
            </a:r>
            <a:r>
              <a:rPr lang="en-US" dirty="0" err="1"/>
              <a:t>diese</a:t>
            </a:r>
            <a:r>
              <a:rPr lang="en-US" dirty="0"/>
              <a:t> </a:t>
            </a:r>
            <a:r>
              <a:rPr lang="en-US" dirty="0" err="1"/>
              <a:t>Daten</a:t>
            </a:r>
            <a:r>
              <a:rPr lang="en-US" dirty="0"/>
              <a:t> </a:t>
            </a:r>
            <a:r>
              <a:rPr lang="en-US" dirty="0" err="1"/>
              <a:t>zuzugreifen</a:t>
            </a:r>
            <a:r>
              <a:rPr lang="en-US" dirty="0"/>
              <a:t>, </a:t>
            </a:r>
            <a:r>
              <a:rPr lang="en-US" dirty="0" err="1"/>
              <a:t>aber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wäre</a:t>
            </a:r>
            <a:r>
              <a:rPr lang="en-US" dirty="0"/>
              <a:t> </a:t>
            </a:r>
            <a:r>
              <a:rPr lang="en-US" dirty="0" err="1"/>
              <a:t>sehr</a:t>
            </a:r>
            <a:r>
              <a:rPr lang="en-US" dirty="0"/>
              <a:t> </a:t>
            </a:r>
            <a:r>
              <a:rPr lang="en-US" dirty="0" err="1"/>
              <a:t>interessant</a:t>
            </a:r>
            <a:r>
              <a:rPr lang="en-US" dirty="0"/>
              <a:t>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D34AC2-3728-4A8B-B58F-6888FAEC3D20}" type="slidenum">
              <a:rPr lang="id-ID" smtClean="0"/>
              <a:t>17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614862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Histograms!</a:t>
            </a:r>
          </a:p>
          <a:p>
            <a:endParaRPr lang="en-GB" dirty="0"/>
          </a:p>
          <a:p>
            <a:r>
              <a:rPr lang="en-GB" dirty="0" err="1"/>
              <a:t>Diese</a:t>
            </a:r>
            <a:r>
              <a:rPr lang="en-GB" dirty="0"/>
              <a:t> </a:t>
            </a:r>
            <a:r>
              <a:rPr lang="en-GB" dirty="0" err="1"/>
              <a:t>Histogramme</a:t>
            </a:r>
            <a:r>
              <a:rPr lang="en-GB" dirty="0"/>
              <a:t> </a:t>
            </a:r>
            <a:r>
              <a:rPr lang="en-GB" dirty="0" err="1"/>
              <a:t>erzählen</a:t>
            </a:r>
            <a:r>
              <a:rPr lang="en-GB" dirty="0"/>
              <a:t> </a:t>
            </a:r>
            <a:r>
              <a:rPr lang="en-GB" dirty="0" err="1"/>
              <a:t>eine</a:t>
            </a:r>
            <a:r>
              <a:rPr lang="en-GB" dirty="0"/>
              <a:t> </a:t>
            </a:r>
            <a:r>
              <a:rPr lang="en-GB" dirty="0" err="1"/>
              <a:t>interessante</a:t>
            </a:r>
            <a:r>
              <a:rPr lang="en-GB" dirty="0"/>
              <a:t> </a:t>
            </a:r>
            <a:r>
              <a:rPr lang="en-GB" dirty="0" err="1"/>
              <a:t>Geschichte</a:t>
            </a:r>
            <a:r>
              <a:rPr lang="en-GB" dirty="0"/>
              <a:t>. </a:t>
            </a:r>
          </a:p>
          <a:p>
            <a:endParaRPr lang="en-GB" dirty="0"/>
          </a:p>
          <a:p>
            <a:r>
              <a:rPr lang="en-GB" dirty="0" err="1"/>
              <a:t>Wie</a:t>
            </a:r>
            <a:r>
              <a:rPr lang="en-GB" dirty="0"/>
              <a:t> man an der Skala </a:t>
            </a:r>
            <a:r>
              <a:rPr lang="en-GB" dirty="0" err="1"/>
              <a:t>sehen</a:t>
            </a:r>
            <a:r>
              <a:rPr lang="en-GB" dirty="0"/>
              <a:t> </a:t>
            </a:r>
            <a:r>
              <a:rPr lang="en-GB" dirty="0" err="1"/>
              <a:t>kann</a:t>
            </a:r>
            <a:r>
              <a:rPr lang="en-GB" dirty="0"/>
              <a:t>, </a:t>
            </a:r>
            <a:r>
              <a:rPr lang="en-GB" dirty="0" err="1"/>
              <a:t>haben</a:t>
            </a:r>
            <a:r>
              <a:rPr lang="en-GB" dirty="0"/>
              <a:t> die ”Losers" </a:t>
            </a:r>
            <a:r>
              <a:rPr lang="en-GB" dirty="0" err="1"/>
              <a:t>hier</a:t>
            </a:r>
            <a:r>
              <a:rPr lang="en-GB" dirty="0"/>
              <a:t> </a:t>
            </a:r>
            <a:r>
              <a:rPr lang="en-GB" dirty="0" err="1"/>
              <a:t>weitaus</a:t>
            </a:r>
            <a:r>
              <a:rPr lang="en-GB" dirty="0"/>
              <a:t> </a:t>
            </a:r>
            <a:r>
              <a:rPr lang="en-GB" dirty="0" err="1"/>
              <a:t>mehr</a:t>
            </a:r>
            <a:r>
              <a:rPr lang="en-GB" dirty="0"/>
              <a:t> </a:t>
            </a:r>
            <a:r>
              <a:rPr lang="en-GB" dirty="0" err="1"/>
              <a:t>getweetet</a:t>
            </a:r>
            <a:r>
              <a:rPr lang="en-GB" dirty="0"/>
              <a:t>, </a:t>
            </a:r>
            <a:r>
              <a:rPr lang="en-GB" dirty="0" err="1"/>
              <a:t>aber</a:t>
            </a:r>
            <a:r>
              <a:rPr lang="en-GB" dirty="0"/>
              <a:t> </a:t>
            </a:r>
            <a:r>
              <a:rPr lang="en-GB" dirty="0" err="1"/>
              <a:t>sie</a:t>
            </a:r>
            <a:r>
              <a:rPr lang="en-GB" dirty="0"/>
              <a:t> </a:t>
            </a:r>
            <a:r>
              <a:rPr lang="en-GB" dirty="0" err="1"/>
              <a:t>hatten</a:t>
            </a:r>
            <a:r>
              <a:rPr lang="en-GB" dirty="0"/>
              <a:t> </a:t>
            </a:r>
            <a:r>
              <a:rPr lang="en-GB" dirty="0" err="1"/>
              <a:t>kaum</a:t>
            </a:r>
            <a:r>
              <a:rPr lang="en-GB" dirty="0"/>
              <a:t> Tweets, die </a:t>
            </a:r>
            <a:r>
              <a:rPr lang="en-GB" dirty="0" err="1"/>
              <a:t>mehr</a:t>
            </a:r>
            <a:r>
              <a:rPr lang="en-GB" dirty="0"/>
              <a:t> </a:t>
            </a:r>
            <a:r>
              <a:rPr lang="en-GB" dirty="0" err="1"/>
              <a:t>als</a:t>
            </a:r>
            <a:r>
              <a:rPr lang="en-GB" dirty="0"/>
              <a:t> </a:t>
            </a:r>
            <a:r>
              <a:rPr lang="en-GB" dirty="0" err="1"/>
              <a:t>zweihundert</a:t>
            </a:r>
            <a:r>
              <a:rPr lang="en-GB" dirty="0"/>
              <a:t> Likes </a:t>
            </a:r>
            <a:r>
              <a:rPr lang="en-GB" dirty="0" err="1"/>
              <a:t>erhielten</a:t>
            </a:r>
            <a:r>
              <a:rPr lang="en-GB" dirty="0"/>
              <a:t>. </a:t>
            </a:r>
          </a:p>
          <a:p>
            <a:endParaRPr lang="en-GB" dirty="0"/>
          </a:p>
          <a:p>
            <a:r>
              <a:rPr lang="en-GB" dirty="0"/>
              <a:t>Die “Winners” </a:t>
            </a:r>
            <a:r>
              <a:rPr lang="en-GB" dirty="0" err="1"/>
              <a:t>dagegen</a:t>
            </a:r>
            <a:r>
              <a:rPr lang="en-GB" dirty="0"/>
              <a:t> </a:t>
            </a:r>
            <a:r>
              <a:rPr lang="en-GB" dirty="0" err="1"/>
              <a:t>weitaus</a:t>
            </a:r>
            <a:r>
              <a:rPr lang="en-GB" dirty="0"/>
              <a:t> </a:t>
            </a:r>
            <a:r>
              <a:rPr lang="en-GB" dirty="0" err="1"/>
              <a:t>weniger</a:t>
            </a:r>
            <a:r>
              <a:rPr lang="en-GB" dirty="0"/>
              <a:t> Tweets, </a:t>
            </a:r>
            <a:r>
              <a:rPr lang="en-GB" dirty="0" err="1"/>
              <a:t>aber</a:t>
            </a:r>
            <a:r>
              <a:rPr lang="en-GB" dirty="0"/>
              <a:t> </a:t>
            </a:r>
            <a:r>
              <a:rPr lang="en-GB" dirty="0" err="1"/>
              <a:t>sie</a:t>
            </a:r>
            <a:r>
              <a:rPr lang="en-GB" dirty="0"/>
              <a:t> </a:t>
            </a:r>
            <a:r>
              <a:rPr lang="en-GB" dirty="0" err="1"/>
              <a:t>erhielten</a:t>
            </a:r>
            <a:r>
              <a:rPr lang="en-GB" dirty="0"/>
              <a:t> </a:t>
            </a:r>
            <a:r>
              <a:rPr lang="en-GB" dirty="0" err="1"/>
              <a:t>viel</a:t>
            </a:r>
            <a:r>
              <a:rPr lang="en-GB" dirty="0"/>
              <a:t> </a:t>
            </a:r>
            <a:r>
              <a:rPr lang="en-GB" dirty="0" err="1"/>
              <a:t>mehr</a:t>
            </a:r>
            <a:r>
              <a:rPr lang="en-GB" dirty="0"/>
              <a:t> Likes und Retweets auf die, die </a:t>
            </a:r>
            <a:r>
              <a:rPr lang="en-GB" dirty="0" err="1"/>
              <a:t>sie</a:t>
            </a:r>
            <a:r>
              <a:rPr lang="en-GB" dirty="0"/>
              <a:t> </a:t>
            </a:r>
            <a:r>
              <a:rPr lang="en-GB" dirty="0" err="1"/>
              <a:t>getweetet</a:t>
            </a:r>
            <a:r>
              <a:rPr lang="en-GB" dirty="0"/>
              <a:t> </a:t>
            </a:r>
            <a:r>
              <a:rPr lang="en-GB" dirty="0" err="1"/>
              <a:t>haben</a:t>
            </a:r>
            <a:r>
              <a:rPr lang="en-GB" dirty="0"/>
              <a:t>. </a:t>
            </a:r>
          </a:p>
          <a:p>
            <a:endParaRPr lang="en-GB" dirty="0"/>
          </a:p>
          <a:p>
            <a:r>
              <a:rPr lang="en-GB" dirty="0" err="1"/>
              <a:t>Wenig</a:t>
            </a:r>
            <a:r>
              <a:rPr lang="en-GB" dirty="0"/>
              <a:t> </a:t>
            </a:r>
            <a:r>
              <a:rPr lang="en-GB" dirty="0" err="1"/>
              <a:t>überraschend</a:t>
            </a:r>
            <a:r>
              <a:rPr lang="en-GB" dirty="0"/>
              <a:t> </a:t>
            </a:r>
            <a:r>
              <a:rPr lang="en-GB" dirty="0" err="1"/>
              <a:t>sehen</a:t>
            </a:r>
            <a:r>
              <a:rPr lang="en-GB" dirty="0"/>
              <a:t> </a:t>
            </a:r>
            <a:r>
              <a:rPr lang="en-GB" dirty="0" err="1"/>
              <a:t>wir</a:t>
            </a:r>
            <a:r>
              <a:rPr lang="en-GB" dirty="0"/>
              <a:t> das </a:t>
            </a:r>
            <a:r>
              <a:rPr lang="en-GB" dirty="0" err="1"/>
              <a:t>gleiche</a:t>
            </a:r>
            <a:r>
              <a:rPr lang="en-GB" dirty="0"/>
              <a:t> Pattern in den Tweets und Retweets.</a:t>
            </a:r>
          </a:p>
          <a:p>
            <a:endParaRPr lang="en-GB" dirty="0"/>
          </a:p>
          <a:p>
            <a:r>
              <a:rPr lang="en-GB" dirty="0" err="1"/>
              <a:t>Noch</a:t>
            </a:r>
            <a:r>
              <a:rPr lang="en-GB" dirty="0"/>
              <a:t> </a:t>
            </a:r>
            <a:r>
              <a:rPr lang="en-GB" dirty="0" err="1"/>
              <a:t>ein</a:t>
            </a:r>
            <a:r>
              <a:rPr lang="en-GB" dirty="0"/>
              <a:t> </a:t>
            </a:r>
            <a:r>
              <a:rPr lang="en-GB" dirty="0" err="1"/>
              <a:t>kleines</a:t>
            </a:r>
            <a:r>
              <a:rPr lang="en-GB" dirty="0"/>
              <a:t> Detail. Ich </a:t>
            </a:r>
            <a:r>
              <a:rPr lang="en-GB" dirty="0" err="1"/>
              <a:t>habe</a:t>
            </a:r>
            <a:r>
              <a:rPr lang="en-GB" dirty="0"/>
              <a:t> </a:t>
            </a:r>
            <a:r>
              <a:rPr lang="en-GB" dirty="0" err="1"/>
              <a:t>wirklich</a:t>
            </a:r>
            <a:r>
              <a:rPr lang="en-GB" dirty="0"/>
              <a:t> </a:t>
            </a:r>
            <a:r>
              <a:rPr lang="en-GB" dirty="0" err="1"/>
              <a:t>mit</a:t>
            </a:r>
            <a:r>
              <a:rPr lang="en-GB" dirty="0"/>
              <a:t> </a:t>
            </a:r>
            <a:r>
              <a:rPr lang="en-GB" dirty="0" err="1"/>
              <a:t>diesen</a:t>
            </a:r>
            <a:r>
              <a:rPr lang="en-GB" dirty="0"/>
              <a:t> </a:t>
            </a:r>
            <a:r>
              <a:rPr lang="en-GB" dirty="0" err="1"/>
              <a:t>Histogrammen</a:t>
            </a:r>
            <a:r>
              <a:rPr lang="en-GB" dirty="0"/>
              <a:t> </a:t>
            </a:r>
            <a:r>
              <a:rPr lang="en-GB" dirty="0" err="1"/>
              <a:t>zu</a:t>
            </a:r>
            <a:r>
              <a:rPr lang="en-GB" dirty="0"/>
              <a:t> </a:t>
            </a:r>
            <a:r>
              <a:rPr lang="en-GB" dirty="0" err="1"/>
              <a:t>kämpfen</a:t>
            </a:r>
            <a:r>
              <a:rPr lang="en-GB" dirty="0"/>
              <a:t> </a:t>
            </a:r>
            <a:r>
              <a:rPr lang="en-GB" dirty="0" err="1"/>
              <a:t>gehabt</a:t>
            </a:r>
            <a:r>
              <a:rPr lang="en-GB" dirty="0"/>
              <a:t>. Die Retweet-Bins </a:t>
            </a:r>
            <a:r>
              <a:rPr lang="en-GB" dirty="0" err="1"/>
              <a:t>gehen</a:t>
            </a:r>
            <a:r>
              <a:rPr lang="en-GB" dirty="0"/>
              <a:t> </a:t>
            </a:r>
            <a:r>
              <a:rPr lang="en-GB" dirty="0" err="1"/>
              <a:t>tatsächlich</a:t>
            </a:r>
            <a:r>
              <a:rPr lang="en-GB" dirty="0"/>
              <a:t> auf 800 </a:t>
            </a:r>
            <a:r>
              <a:rPr lang="en-GB" dirty="0" err="1"/>
              <a:t>aus</a:t>
            </a:r>
            <a:r>
              <a:rPr lang="en-GB" dirty="0"/>
              <a:t>, </a:t>
            </a:r>
            <a:r>
              <a:rPr lang="en-GB" dirty="0" err="1"/>
              <a:t>aber</a:t>
            </a:r>
            <a:r>
              <a:rPr lang="en-GB" dirty="0"/>
              <a:t> </a:t>
            </a:r>
            <a:r>
              <a:rPr lang="en-GB" dirty="0" err="1"/>
              <a:t>dann</a:t>
            </a:r>
            <a:r>
              <a:rPr lang="en-GB" dirty="0"/>
              <a:t> </a:t>
            </a:r>
            <a:r>
              <a:rPr lang="en-GB" dirty="0" err="1"/>
              <a:t>sieht</a:t>
            </a:r>
            <a:r>
              <a:rPr lang="en-GB" dirty="0"/>
              <a:t> das </a:t>
            </a:r>
            <a:r>
              <a:rPr lang="en-GB" dirty="0" err="1"/>
              <a:t>Diagramm</a:t>
            </a:r>
            <a:r>
              <a:rPr lang="en-GB" dirty="0"/>
              <a:t> </a:t>
            </a:r>
            <a:r>
              <a:rPr lang="en-GB" dirty="0" err="1"/>
              <a:t>nicht</a:t>
            </a:r>
            <a:r>
              <a:rPr lang="en-GB" dirty="0"/>
              <a:t> so gut </a:t>
            </a:r>
            <a:r>
              <a:rPr lang="en-GB" dirty="0" err="1"/>
              <a:t>aus.</a:t>
            </a:r>
            <a:r>
              <a:rPr lang="en-GB" dirty="0"/>
              <a:t> Ich </a:t>
            </a:r>
            <a:r>
              <a:rPr lang="en-GB" dirty="0" err="1"/>
              <a:t>versuchte</a:t>
            </a:r>
            <a:r>
              <a:rPr lang="en-GB" dirty="0"/>
              <a:t> die </a:t>
            </a:r>
            <a:r>
              <a:rPr lang="en-GB" dirty="0" err="1"/>
              <a:t>verschiedenen</a:t>
            </a:r>
            <a:r>
              <a:rPr lang="en-GB" dirty="0"/>
              <a:t> Stile und </a:t>
            </a:r>
            <a:r>
              <a:rPr lang="en-GB" dirty="0" err="1"/>
              <a:t>versuchte</a:t>
            </a:r>
            <a:r>
              <a:rPr lang="en-GB" dirty="0"/>
              <a:t> die </a:t>
            </a:r>
            <a:r>
              <a:rPr lang="en-GB" dirty="0" err="1"/>
              <a:t>logarithmischen</a:t>
            </a:r>
            <a:r>
              <a:rPr lang="en-GB" dirty="0"/>
              <a:t> Bins, </a:t>
            </a:r>
            <a:r>
              <a:rPr lang="en-GB" dirty="0" err="1"/>
              <a:t>aber</a:t>
            </a:r>
            <a:r>
              <a:rPr lang="en-GB" dirty="0"/>
              <a:t> </a:t>
            </a:r>
            <a:r>
              <a:rPr lang="en-GB" dirty="0" err="1"/>
              <a:t>ich</a:t>
            </a:r>
            <a:r>
              <a:rPr lang="en-GB" dirty="0"/>
              <a:t> </a:t>
            </a:r>
            <a:r>
              <a:rPr lang="en-GB" dirty="0" err="1"/>
              <a:t>dachte</a:t>
            </a:r>
            <a:r>
              <a:rPr lang="en-GB" dirty="0"/>
              <a:t> </a:t>
            </a:r>
            <a:r>
              <a:rPr lang="en-GB" dirty="0" err="1"/>
              <a:t>nicht</a:t>
            </a:r>
            <a:r>
              <a:rPr lang="en-GB" dirty="0"/>
              <a:t>, </a:t>
            </a:r>
            <a:r>
              <a:rPr lang="en-GB" dirty="0" err="1"/>
              <a:t>dass</a:t>
            </a:r>
            <a:r>
              <a:rPr lang="en-GB" dirty="0"/>
              <a:t> </a:t>
            </a:r>
            <a:r>
              <a:rPr lang="en-GB" dirty="0" err="1"/>
              <a:t>sie</a:t>
            </a:r>
            <a:r>
              <a:rPr lang="en-GB" dirty="0"/>
              <a:t> </a:t>
            </a:r>
            <a:r>
              <a:rPr lang="en-GB" dirty="0" err="1"/>
              <a:t>besser</a:t>
            </a:r>
            <a:r>
              <a:rPr lang="en-GB" dirty="0"/>
              <a:t> </a:t>
            </a:r>
            <a:r>
              <a:rPr lang="en-GB" dirty="0" err="1"/>
              <a:t>aussahen</a:t>
            </a:r>
            <a:r>
              <a:rPr lang="en-GB" dirty="0"/>
              <a:t> </a:t>
            </a:r>
            <a:r>
              <a:rPr lang="en-GB" dirty="0" err="1"/>
              <a:t>als</a:t>
            </a:r>
            <a:r>
              <a:rPr lang="en-GB" dirty="0"/>
              <a:t> die Bins </a:t>
            </a:r>
            <a:r>
              <a:rPr lang="en-GB" dirty="0" err="1"/>
              <a:t>manuell</a:t>
            </a:r>
            <a:r>
              <a:rPr lang="en-GB" dirty="0"/>
              <a:t> so </a:t>
            </a:r>
            <a:r>
              <a:rPr lang="en-GB" dirty="0" err="1"/>
              <a:t>zu</a:t>
            </a:r>
            <a:r>
              <a:rPr lang="en-GB" dirty="0"/>
              <a:t> </a:t>
            </a:r>
            <a:r>
              <a:rPr lang="en-GB" dirty="0" err="1"/>
              <a:t>machen</a:t>
            </a:r>
            <a:r>
              <a:rPr lang="en-GB" dirty="0"/>
              <a:t>. Die </a:t>
            </a:r>
            <a:r>
              <a:rPr lang="en-GB" dirty="0" err="1"/>
              <a:t>einzige</a:t>
            </a:r>
            <a:r>
              <a:rPr lang="en-GB" dirty="0"/>
              <a:t> </a:t>
            </a:r>
            <a:r>
              <a:rPr lang="en-GB" dirty="0" err="1"/>
              <a:t>andere</a:t>
            </a:r>
            <a:r>
              <a:rPr lang="en-GB" dirty="0"/>
              <a:t> </a:t>
            </a:r>
            <a:r>
              <a:rPr lang="en-GB" dirty="0" err="1"/>
              <a:t>Möglichkeit</a:t>
            </a:r>
            <a:r>
              <a:rPr lang="en-GB" dirty="0"/>
              <a:t> war die </a:t>
            </a:r>
            <a:r>
              <a:rPr lang="en-GB" dirty="0" err="1"/>
              <a:t>Schaffung</a:t>
            </a:r>
            <a:r>
              <a:rPr lang="en-GB" dirty="0"/>
              <a:t> </a:t>
            </a:r>
            <a:r>
              <a:rPr lang="en-GB" dirty="0" err="1"/>
              <a:t>eines</a:t>
            </a:r>
            <a:r>
              <a:rPr lang="en-GB" dirty="0"/>
              <a:t> </a:t>
            </a:r>
            <a:r>
              <a:rPr lang="en-GB" dirty="0" err="1"/>
              <a:t>Überlaufbins</a:t>
            </a:r>
            <a:r>
              <a:rPr lang="en-GB" dirty="0"/>
              <a:t>, was </a:t>
            </a:r>
            <a:r>
              <a:rPr lang="en-GB" dirty="0" err="1"/>
              <a:t>meiner</a:t>
            </a:r>
            <a:r>
              <a:rPr lang="en-GB" dirty="0"/>
              <a:t> </a:t>
            </a:r>
            <a:r>
              <a:rPr lang="en-GB" dirty="0" err="1"/>
              <a:t>Meinung</a:t>
            </a:r>
            <a:r>
              <a:rPr lang="en-GB" dirty="0"/>
              <a:t> </a:t>
            </a:r>
            <a:r>
              <a:rPr lang="en-GB" dirty="0" err="1"/>
              <a:t>nach</a:t>
            </a:r>
            <a:r>
              <a:rPr lang="en-GB" dirty="0"/>
              <a:t> </a:t>
            </a:r>
            <a:r>
              <a:rPr lang="en-GB" dirty="0" err="1"/>
              <a:t>einen</a:t>
            </a:r>
            <a:r>
              <a:rPr lang="en-GB" dirty="0"/>
              <a:t> </a:t>
            </a:r>
            <a:r>
              <a:rPr lang="en-GB" dirty="0" err="1"/>
              <a:t>enormen</a:t>
            </a:r>
            <a:r>
              <a:rPr lang="en-GB" dirty="0"/>
              <a:t> </a:t>
            </a:r>
            <a:r>
              <a:rPr lang="en-GB" dirty="0" err="1"/>
              <a:t>Aufwand</a:t>
            </a:r>
            <a:r>
              <a:rPr lang="en-GB" dirty="0"/>
              <a:t> </a:t>
            </a:r>
            <a:r>
              <a:rPr lang="en-GB" dirty="0" err="1"/>
              <a:t>zu</a:t>
            </a:r>
            <a:r>
              <a:rPr lang="en-GB" dirty="0"/>
              <a:t> </a:t>
            </a:r>
            <a:r>
              <a:rPr lang="en-GB" dirty="0" err="1"/>
              <a:t>machen</a:t>
            </a:r>
            <a:r>
              <a:rPr lang="en-GB" dirty="0"/>
              <a:t>. 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D34AC2-3728-4A8B-B58F-6888FAEC3D20}" type="slidenum">
              <a:rPr lang="id-ID" smtClean="0"/>
              <a:t>18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83204309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200" dirty="0" err="1">
                <a:solidFill>
                  <a:srgbClr val="FFFFFF"/>
                </a:solidFill>
              </a:rPr>
              <a:t>Als</a:t>
            </a:r>
            <a:r>
              <a:rPr lang="en-US" sz="1200" dirty="0">
                <a:solidFill>
                  <a:srgbClr val="FFFFFF"/>
                </a:solidFill>
              </a:rPr>
              <a:t> </a:t>
            </a:r>
            <a:r>
              <a:rPr lang="en-US" sz="1200" dirty="0" err="1">
                <a:solidFill>
                  <a:srgbClr val="FFFFFF"/>
                </a:solidFill>
              </a:rPr>
              <a:t>nächstes</a:t>
            </a:r>
            <a:r>
              <a:rPr lang="en-US" sz="1200" dirty="0">
                <a:solidFill>
                  <a:srgbClr val="FFFFFF"/>
                </a:solidFill>
              </a:rPr>
              <a:t> </a:t>
            </a:r>
            <a:r>
              <a:rPr lang="en-US" sz="1200" dirty="0" err="1">
                <a:solidFill>
                  <a:srgbClr val="FFFFFF"/>
                </a:solidFill>
              </a:rPr>
              <a:t>haben</a:t>
            </a:r>
            <a:r>
              <a:rPr lang="en-US" sz="1200" dirty="0">
                <a:solidFill>
                  <a:srgbClr val="FFFFFF"/>
                </a:solidFill>
              </a:rPr>
              <a:t> </a:t>
            </a:r>
            <a:r>
              <a:rPr lang="en-US" sz="1200" dirty="0" err="1">
                <a:solidFill>
                  <a:srgbClr val="FFFFFF"/>
                </a:solidFill>
              </a:rPr>
              <a:t>wir</a:t>
            </a:r>
            <a:r>
              <a:rPr lang="en-US" sz="1200" dirty="0">
                <a:solidFill>
                  <a:srgbClr val="FFFFFF"/>
                </a:solidFill>
              </a:rPr>
              <a:t> </a:t>
            </a:r>
            <a:r>
              <a:rPr lang="en-US" sz="1200" dirty="0" err="1">
                <a:solidFill>
                  <a:srgbClr val="FFFFFF"/>
                </a:solidFill>
              </a:rPr>
              <a:t>uns</a:t>
            </a:r>
            <a:r>
              <a:rPr lang="en-US" sz="1200" dirty="0">
                <a:solidFill>
                  <a:srgbClr val="FFFFFF"/>
                </a:solidFill>
              </a:rPr>
              <a:t> die so </a:t>
            </a:r>
            <a:r>
              <a:rPr lang="en-US" sz="1200" dirty="0" err="1">
                <a:solidFill>
                  <a:srgbClr val="FFFFFF"/>
                </a:solidFill>
              </a:rPr>
              <a:t>genannten</a:t>
            </a:r>
            <a:r>
              <a:rPr lang="en-US" sz="1200" dirty="0">
                <a:solidFill>
                  <a:srgbClr val="FFFFFF"/>
                </a:solidFill>
              </a:rPr>
              <a:t> High Engagement Tweets </a:t>
            </a:r>
            <a:r>
              <a:rPr lang="en-US" sz="1200" dirty="0" err="1">
                <a:solidFill>
                  <a:srgbClr val="FFFFFF"/>
                </a:solidFill>
              </a:rPr>
              <a:t>angesehen</a:t>
            </a:r>
            <a:r>
              <a:rPr lang="en-US" sz="1200" dirty="0">
                <a:solidFill>
                  <a:srgbClr val="FFFFFF"/>
                </a:solidFill>
              </a:rPr>
              <a:t>. </a:t>
            </a:r>
            <a:r>
              <a:rPr lang="en-US" sz="1200" dirty="0" err="1">
                <a:solidFill>
                  <a:srgbClr val="FFFFFF"/>
                </a:solidFill>
              </a:rPr>
              <a:t>Wenn</a:t>
            </a:r>
            <a:r>
              <a:rPr lang="en-US" sz="1200" dirty="0">
                <a:solidFill>
                  <a:srgbClr val="FFFFFF"/>
                </a:solidFill>
              </a:rPr>
              <a:t> </a:t>
            </a:r>
            <a:r>
              <a:rPr lang="en-US" sz="1200" dirty="0" err="1">
                <a:solidFill>
                  <a:srgbClr val="FFFFFF"/>
                </a:solidFill>
              </a:rPr>
              <a:t>wir</a:t>
            </a:r>
            <a:r>
              <a:rPr lang="en-US" sz="1200" dirty="0">
                <a:solidFill>
                  <a:srgbClr val="FFFFFF"/>
                </a:solidFill>
              </a:rPr>
              <a:t> </a:t>
            </a:r>
            <a:r>
              <a:rPr lang="en-US" sz="1200" dirty="0" err="1">
                <a:solidFill>
                  <a:srgbClr val="FFFFFF"/>
                </a:solidFill>
              </a:rPr>
              <a:t>nur</a:t>
            </a:r>
            <a:r>
              <a:rPr lang="en-US" sz="1200" dirty="0">
                <a:solidFill>
                  <a:srgbClr val="FFFFFF"/>
                </a:solidFill>
              </a:rPr>
              <a:t> die Tweets </a:t>
            </a:r>
            <a:r>
              <a:rPr lang="en-US" sz="1200" dirty="0" err="1">
                <a:solidFill>
                  <a:srgbClr val="FFFFFF"/>
                </a:solidFill>
              </a:rPr>
              <a:t>betrachten</a:t>
            </a:r>
            <a:r>
              <a:rPr lang="en-US" sz="1200" dirty="0">
                <a:solidFill>
                  <a:srgbClr val="FFFFFF"/>
                </a:solidFill>
              </a:rPr>
              <a:t>, die </a:t>
            </a:r>
            <a:r>
              <a:rPr lang="en-US" sz="1200" dirty="0" err="1">
                <a:solidFill>
                  <a:srgbClr val="FFFFFF"/>
                </a:solidFill>
              </a:rPr>
              <a:t>mehr</a:t>
            </a:r>
            <a:r>
              <a:rPr lang="en-US" sz="1200" dirty="0">
                <a:solidFill>
                  <a:srgbClr val="FFFFFF"/>
                </a:solidFill>
              </a:rPr>
              <a:t> </a:t>
            </a:r>
            <a:r>
              <a:rPr lang="en-US" sz="1200" dirty="0" err="1">
                <a:solidFill>
                  <a:srgbClr val="FFFFFF"/>
                </a:solidFill>
              </a:rPr>
              <a:t>als</a:t>
            </a:r>
            <a:r>
              <a:rPr lang="en-US" sz="1200" dirty="0">
                <a:solidFill>
                  <a:srgbClr val="FFFFFF"/>
                </a:solidFill>
              </a:rPr>
              <a:t> 140 Mal </a:t>
            </a:r>
            <a:r>
              <a:rPr lang="en-US" sz="1200" dirty="0" err="1">
                <a:solidFill>
                  <a:srgbClr val="FFFFFF"/>
                </a:solidFill>
              </a:rPr>
              <a:t>retweetet</a:t>
            </a:r>
            <a:r>
              <a:rPr lang="en-US" sz="1200" dirty="0">
                <a:solidFill>
                  <a:srgbClr val="FFFFFF"/>
                </a:solidFill>
              </a:rPr>
              <a:t> </a:t>
            </a:r>
            <a:r>
              <a:rPr lang="en-US" sz="1200" dirty="0" err="1">
                <a:solidFill>
                  <a:srgbClr val="FFFFFF"/>
                </a:solidFill>
              </a:rPr>
              <a:t>wurden</a:t>
            </a:r>
            <a:r>
              <a:rPr lang="en-US" sz="1200" dirty="0">
                <a:solidFill>
                  <a:srgbClr val="FFFFFF"/>
                </a:solidFill>
              </a:rPr>
              <a:t>, </a:t>
            </a:r>
            <a:r>
              <a:rPr lang="en-US" sz="1200" dirty="0" err="1">
                <a:solidFill>
                  <a:srgbClr val="FFFFFF"/>
                </a:solidFill>
              </a:rPr>
              <a:t>bleibt</a:t>
            </a:r>
            <a:r>
              <a:rPr lang="en-US" sz="1200" dirty="0">
                <a:solidFill>
                  <a:srgbClr val="FFFFFF"/>
                </a:solidFill>
              </a:rPr>
              <a:t> </a:t>
            </a:r>
            <a:r>
              <a:rPr lang="en-US" sz="1200" dirty="0" err="1">
                <a:solidFill>
                  <a:srgbClr val="FFFFFF"/>
                </a:solidFill>
              </a:rPr>
              <a:t>uns</a:t>
            </a:r>
            <a:r>
              <a:rPr lang="en-US" sz="1200" dirty="0">
                <a:solidFill>
                  <a:srgbClr val="FFFFFF"/>
                </a:solidFill>
              </a:rPr>
              <a:t> </a:t>
            </a:r>
            <a:r>
              <a:rPr lang="en-US" sz="1200" dirty="0" err="1">
                <a:solidFill>
                  <a:srgbClr val="FFFFFF"/>
                </a:solidFill>
              </a:rPr>
              <a:t>nur</a:t>
            </a:r>
            <a:r>
              <a:rPr lang="en-US" sz="1200" dirty="0">
                <a:solidFill>
                  <a:srgbClr val="FFFFFF"/>
                </a:solidFill>
              </a:rPr>
              <a:t> </a:t>
            </a:r>
            <a:r>
              <a:rPr lang="en-US" sz="1200" dirty="0" err="1">
                <a:solidFill>
                  <a:srgbClr val="FFFFFF"/>
                </a:solidFill>
              </a:rPr>
              <a:t>noch</a:t>
            </a:r>
            <a:r>
              <a:rPr lang="en-US" sz="1200" dirty="0">
                <a:solidFill>
                  <a:srgbClr val="FFFFFF"/>
                </a:solidFill>
              </a:rPr>
              <a:t> </a:t>
            </a:r>
            <a:r>
              <a:rPr lang="en-US" sz="1200" dirty="0" err="1">
                <a:solidFill>
                  <a:srgbClr val="FFFFFF"/>
                </a:solidFill>
              </a:rPr>
              <a:t>diese</a:t>
            </a:r>
            <a:r>
              <a:rPr lang="en-US" sz="1200" dirty="0">
                <a:solidFill>
                  <a:srgbClr val="FFFFFF"/>
                </a:solidFill>
              </a:rPr>
              <a:t> </a:t>
            </a:r>
            <a:r>
              <a:rPr lang="en-US" sz="1200" dirty="0" err="1">
                <a:solidFill>
                  <a:srgbClr val="FFFFFF"/>
                </a:solidFill>
              </a:rPr>
              <a:t>drei</a:t>
            </a:r>
            <a:r>
              <a:rPr lang="en-US" sz="1200" dirty="0">
                <a:solidFill>
                  <a:srgbClr val="FFFFFF"/>
                </a:solidFill>
              </a:rPr>
              <a:t> </a:t>
            </a:r>
            <a:r>
              <a:rPr lang="en-US" sz="1200" dirty="0" err="1">
                <a:solidFill>
                  <a:srgbClr val="FFFFFF"/>
                </a:solidFill>
              </a:rPr>
              <a:t>Parteien</a:t>
            </a:r>
            <a:r>
              <a:rPr lang="en-US" sz="1200" dirty="0">
                <a:solidFill>
                  <a:srgbClr val="FFFFFF"/>
                </a:solidFill>
              </a:rPr>
              <a:t>.</a:t>
            </a:r>
          </a:p>
          <a:p>
            <a:pPr marL="0" indent="0">
              <a:buNone/>
            </a:pPr>
            <a:endParaRPr lang="en-US" sz="1200" dirty="0">
              <a:solidFill>
                <a:srgbClr val="FFFFFF"/>
              </a:solidFill>
            </a:endParaRPr>
          </a:p>
          <a:p>
            <a:pPr marL="0" indent="0">
              <a:buNone/>
            </a:pPr>
            <a:r>
              <a:rPr lang="en-US" sz="1200" dirty="0" err="1">
                <a:solidFill>
                  <a:srgbClr val="FFFFFF"/>
                </a:solidFill>
              </a:rPr>
              <a:t>analyzer_tweets.tweet_filter_retweets</a:t>
            </a:r>
            <a:r>
              <a:rPr lang="en-US" sz="1200" dirty="0">
                <a:solidFill>
                  <a:srgbClr val="FFFFFF"/>
                </a:solidFill>
              </a:rPr>
              <a:t>(</a:t>
            </a:r>
            <a:r>
              <a:rPr lang="en-US" sz="1200" dirty="0" err="1">
                <a:solidFill>
                  <a:srgbClr val="FFFFFF"/>
                </a:solidFill>
              </a:rPr>
              <a:t>min_number_of_retweets</a:t>
            </a:r>
            <a:r>
              <a:rPr lang="en-US" sz="1200" dirty="0">
                <a:solidFill>
                  <a:srgbClr val="FFFFFF"/>
                </a:solidFill>
              </a:rPr>
              <a:t> = 140, </a:t>
            </a:r>
            <a:r>
              <a:rPr lang="en-US" sz="1200" dirty="0" err="1">
                <a:solidFill>
                  <a:srgbClr val="FFFFFF"/>
                </a:solidFill>
              </a:rPr>
              <a:t>inplace</a:t>
            </a:r>
            <a:r>
              <a:rPr lang="en-US" sz="1200" dirty="0">
                <a:solidFill>
                  <a:srgbClr val="FFFFFF"/>
                </a:solidFill>
              </a:rPr>
              <a:t>=True)</a:t>
            </a:r>
          </a:p>
          <a:p>
            <a:pPr marL="0" indent="0">
              <a:buNone/>
            </a:pPr>
            <a:r>
              <a:rPr lang="en-US" sz="1200" dirty="0">
                <a:solidFill>
                  <a:srgbClr val="FFFFFF"/>
                </a:solidFill>
              </a:rPr>
              <a:t>s1 = </a:t>
            </a:r>
            <a:r>
              <a:rPr lang="en-US" sz="1200" dirty="0" err="1">
                <a:solidFill>
                  <a:srgbClr val="FFFFFF"/>
                </a:solidFill>
              </a:rPr>
              <a:t>analyzer_tweets.get_dataframe</a:t>
            </a:r>
            <a:r>
              <a:rPr lang="en-US" sz="1200" dirty="0">
                <a:solidFill>
                  <a:srgbClr val="FFFFFF"/>
                </a:solidFill>
              </a:rPr>
              <a:t>()['author'].</a:t>
            </a:r>
            <a:r>
              <a:rPr lang="en-US" sz="1200" dirty="0" err="1">
                <a:solidFill>
                  <a:srgbClr val="FFFFFF"/>
                </a:solidFill>
              </a:rPr>
              <a:t>value_counts</a:t>
            </a:r>
            <a:r>
              <a:rPr lang="en-US" sz="1200" dirty="0">
                <a:solidFill>
                  <a:srgbClr val="FFFFFF"/>
                </a:solidFill>
              </a:rPr>
              <a:t>() </a:t>
            </a:r>
          </a:p>
          <a:p>
            <a:pPr marL="0" indent="0">
              <a:buNone/>
            </a:pPr>
            <a:r>
              <a:rPr lang="en-US" sz="1200" dirty="0">
                <a:solidFill>
                  <a:srgbClr val="FFFFFF"/>
                </a:solidFill>
              </a:rPr>
              <a:t>print(s1)</a:t>
            </a:r>
          </a:p>
          <a:p>
            <a:pPr marL="0" indent="0">
              <a:buNone/>
            </a:pPr>
            <a:r>
              <a:rPr lang="en-US" sz="1200" dirty="0">
                <a:solidFill>
                  <a:srgbClr val="FFFFFF"/>
                </a:solidFill>
              </a:rPr>
              <a:t>labels = '</a:t>
            </a:r>
            <a:r>
              <a:rPr lang="en-US" sz="1200" dirty="0" err="1">
                <a:solidFill>
                  <a:srgbClr val="FFFFFF"/>
                </a:solidFill>
              </a:rPr>
              <a:t>AfD</a:t>
            </a:r>
            <a:r>
              <a:rPr lang="en-US" sz="1200" dirty="0">
                <a:solidFill>
                  <a:srgbClr val="FFFFFF"/>
                </a:solidFill>
              </a:rPr>
              <a:t>', 'Die PARTEI', 'Die </a:t>
            </a:r>
            <a:r>
              <a:rPr lang="en-US" sz="1200" dirty="0" err="1">
                <a:solidFill>
                  <a:srgbClr val="FFFFFF"/>
                </a:solidFill>
              </a:rPr>
              <a:t>Gruenen</a:t>
            </a:r>
            <a:r>
              <a:rPr lang="en-US" sz="1200" dirty="0">
                <a:solidFill>
                  <a:srgbClr val="FFFFFF"/>
                </a:solidFill>
              </a:rPr>
              <a:t>'</a:t>
            </a:r>
          </a:p>
          <a:p>
            <a:pPr marL="0" indent="0">
              <a:buNone/>
            </a:pPr>
            <a:r>
              <a:rPr lang="en-US" sz="1200" dirty="0">
                <a:solidFill>
                  <a:srgbClr val="FFFFFF"/>
                </a:solidFill>
              </a:rPr>
              <a:t>explode = (0, 0, 0.2)</a:t>
            </a:r>
          </a:p>
          <a:p>
            <a:pPr marL="0" indent="0">
              <a:buNone/>
            </a:pPr>
            <a:r>
              <a:rPr lang="en-US" sz="1200" dirty="0">
                <a:solidFill>
                  <a:srgbClr val="FFFFFF"/>
                </a:solidFill>
              </a:rPr>
              <a:t>fig1, ax1 = </a:t>
            </a:r>
            <a:r>
              <a:rPr lang="en-US" sz="1200" dirty="0" err="1">
                <a:solidFill>
                  <a:srgbClr val="FFFFFF"/>
                </a:solidFill>
              </a:rPr>
              <a:t>plt.subplots</a:t>
            </a:r>
            <a:r>
              <a:rPr lang="en-US" sz="1200" dirty="0">
                <a:solidFill>
                  <a:srgbClr val="FFFFFF"/>
                </a:solidFill>
              </a:rPr>
              <a:t>()</a:t>
            </a:r>
          </a:p>
          <a:p>
            <a:pPr marL="0" indent="0">
              <a:buNone/>
            </a:pPr>
            <a:r>
              <a:rPr lang="en-US" sz="1200" dirty="0">
                <a:solidFill>
                  <a:srgbClr val="FFFFFF"/>
                </a:solidFill>
              </a:rPr>
              <a:t>ax1.pie(s1, explode=explode, labels=labels, </a:t>
            </a:r>
            <a:r>
              <a:rPr lang="en-US" sz="1200" dirty="0" err="1">
                <a:solidFill>
                  <a:srgbClr val="FFFFFF"/>
                </a:solidFill>
              </a:rPr>
              <a:t>autopct</a:t>
            </a:r>
            <a:r>
              <a:rPr lang="en-US" sz="1200" dirty="0">
                <a:solidFill>
                  <a:srgbClr val="FFFFFF"/>
                </a:solidFill>
              </a:rPr>
              <a:t>='%1.1f%%',</a:t>
            </a:r>
          </a:p>
          <a:p>
            <a:pPr marL="0" indent="0">
              <a:buNone/>
            </a:pPr>
            <a:r>
              <a:rPr lang="en-US" sz="1200" dirty="0">
                <a:solidFill>
                  <a:srgbClr val="FFFFFF"/>
                </a:solidFill>
              </a:rPr>
              <a:t>        shadow=True, </a:t>
            </a:r>
            <a:r>
              <a:rPr lang="en-US" sz="1200" dirty="0" err="1">
                <a:solidFill>
                  <a:srgbClr val="FFFFFF"/>
                </a:solidFill>
              </a:rPr>
              <a:t>startangle</a:t>
            </a:r>
            <a:r>
              <a:rPr lang="en-US" sz="1200" dirty="0">
                <a:solidFill>
                  <a:srgbClr val="FFFFFF"/>
                </a:solidFill>
              </a:rPr>
              <a:t>=90)</a:t>
            </a:r>
          </a:p>
          <a:p>
            <a:pPr marL="0" indent="0">
              <a:buNone/>
            </a:pPr>
            <a:r>
              <a:rPr lang="en-US" sz="1200" dirty="0">
                <a:solidFill>
                  <a:srgbClr val="FFFFFF"/>
                </a:solidFill>
              </a:rPr>
              <a:t>ax1.axis('equal')</a:t>
            </a:r>
          </a:p>
          <a:p>
            <a:pPr marL="0" indent="0">
              <a:buNone/>
            </a:pPr>
            <a:r>
              <a:rPr lang="en-US" sz="1200" dirty="0" err="1">
                <a:solidFill>
                  <a:srgbClr val="FFFFFF"/>
                </a:solidFill>
              </a:rPr>
              <a:t>plt.show</a:t>
            </a:r>
            <a:r>
              <a:rPr lang="en-US" sz="1200" dirty="0">
                <a:solidFill>
                  <a:srgbClr val="FFFFFF"/>
                </a:solidFill>
              </a:rPr>
              <a:t>()</a:t>
            </a:r>
            <a:endParaRPr lang="en-US" sz="1200" kern="1200" dirty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  <a:p>
            <a:r>
              <a:rPr lang="en-US" dirty="0"/>
              <a:t>Which fraction of each parties tweets are high engagement?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D34AC2-3728-4A8B-B58F-6888FAEC3D20}" type="slidenum">
              <a:rPr lang="id-ID" smtClean="0"/>
              <a:t>19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6575864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Und </a:t>
            </a:r>
            <a:r>
              <a:rPr lang="en-US" dirty="0" err="1"/>
              <a:t>wir</a:t>
            </a:r>
            <a:r>
              <a:rPr lang="en-US" dirty="0"/>
              <a:t> </a:t>
            </a:r>
            <a:r>
              <a:rPr lang="en-US" dirty="0" err="1"/>
              <a:t>starten</a:t>
            </a:r>
            <a:r>
              <a:rPr lang="en-US" dirty="0"/>
              <a:t> </a:t>
            </a:r>
            <a:r>
              <a:rPr lang="en-US" dirty="0" err="1"/>
              <a:t>direkt</a:t>
            </a:r>
            <a:r>
              <a:rPr lang="en-US" dirty="0"/>
              <a:t> </a:t>
            </a:r>
            <a:r>
              <a:rPr lang="en-US" dirty="0" err="1"/>
              <a:t>mit</a:t>
            </a:r>
            <a:r>
              <a:rPr lang="en-US" dirty="0"/>
              <a:t> </a:t>
            </a:r>
            <a:r>
              <a:rPr lang="en-US" dirty="0" err="1"/>
              <a:t>einer</a:t>
            </a:r>
            <a:r>
              <a:rPr lang="en-US" dirty="0"/>
              <a:t> </a:t>
            </a:r>
            <a:r>
              <a:rPr lang="en-US" dirty="0" err="1"/>
              <a:t>weiteren</a:t>
            </a:r>
            <a:r>
              <a:rPr lang="en-US" dirty="0"/>
              <a:t> </a:t>
            </a:r>
            <a:r>
              <a:rPr lang="en-US" dirty="0" err="1"/>
              <a:t>Wordcloud</a:t>
            </a:r>
            <a:r>
              <a:rPr lang="en-US" dirty="0"/>
              <a:t>, </a:t>
            </a:r>
            <a:r>
              <a:rPr lang="en-US" dirty="0" err="1"/>
              <a:t>hier</a:t>
            </a:r>
            <a:r>
              <a:rPr lang="en-US" dirty="0"/>
              <a:t> </a:t>
            </a:r>
            <a:r>
              <a:rPr lang="en-US" dirty="0" err="1"/>
              <a:t>sehen</a:t>
            </a:r>
            <a:r>
              <a:rPr lang="en-US" dirty="0"/>
              <a:t> </a:t>
            </a:r>
            <a:r>
              <a:rPr lang="en-US" dirty="0" err="1"/>
              <a:t>wir</a:t>
            </a:r>
            <a:r>
              <a:rPr lang="en-US" dirty="0"/>
              <a:t> die </a:t>
            </a:r>
            <a:r>
              <a:rPr lang="en-US" sz="12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#Hashtags der </a:t>
            </a:r>
            <a:r>
              <a:rPr lang="en-US" sz="1200" b="1" kern="12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Europwahl</a:t>
            </a:r>
            <a:endParaRPr lang="en-US" sz="1200" b="1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Man </a:t>
            </a:r>
            <a:r>
              <a:rPr lang="en-US" sz="1200" b="0" kern="12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kann</a:t>
            </a:r>
            <a:r>
              <a:rPr lang="en-US" sz="1200" b="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kern="12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sehen</a:t>
            </a:r>
            <a:r>
              <a:rPr lang="en-US" sz="1200" b="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das der </a:t>
            </a:r>
            <a:r>
              <a:rPr lang="en-US" sz="1200" b="0" kern="12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Einsatz</a:t>
            </a:r>
            <a:r>
              <a:rPr lang="en-US" sz="1200" b="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von Europa in den Hashtags </a:t>
            </a:r>
            <a:r>
              <a:rPr lang="de-DE" sz="1200" b="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ziemlich beliebt ist und meist in einem positiven Kontext. (</a:t>
            </a:r>
            <a:r>
              <a:rPr lang="de-DE" sz="1200" b="0" kern="12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europaistdieantwort</a:t>
            </a:r>
            <a:r>
              <a:rPr lang="de-DE" sz="1200" b="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200" b="0" kern="12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unsereuropa</a:t>
            </a:r>
            <a:r>
              <a:rPr lang="de-DE" sz="1200" b="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b="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Die CDU hat sich anscheinend auf ein einheitliches Hashtag für Ihre Kampagne geeinigt und ist mit „26maiCDU“ stark vertreten..</a:t>
            </a:r>
            <a:endParaRPr lang="en-US" sz="1200" b="0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#</a:t>
            </a:r>
            <a:r>
              <a:rPr lang="de-DE" dirty="0" err="1"/>
              <a:t>schlagabtausch</a:t>
            </a:r>
            <a:r>
              <a:rPr lang="de-DE" dirty="0"/>
              <a:t> und #</a:t>
            </a:r>
            <a:r>
              <a:rPr lang="de-DE" dirty="0" err="1"/>
              <a:t>tvduell</a:t>
            </a:r>
            <a:r>
              <a:rPr lang="de-DE" dirty="0"/>
              <a:t> wurde öfter zusammen verwendet.</a:t>
            </a:r>
            <a:endParaRPr lang="en-US" sz="1200" b="0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12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Bagofwords</a:t>
            </a:r>
            <a:r>
              <a:rPr lang="en-US" sz="1200" b="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kern="12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methode</a:t>
            </a:r>
            <a:r>
              <a:rPr lang="en-US" sz="1200" b="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auf die hashtags </a:t>
            </a:r>
            <a:r>
              <a:rPr lang="en-US" sz="1200" b="0" kern="12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angewendet</a:t>
            </a:r>
            <a:r>
              <a:rPr lang="en-US" sz="1200" b="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und </a:t>
            </a:r>
            <a:r>
              <a:rPr lang="en-US" sz="1200" b="0" kern="12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aufsummiert</a:t>
            </a:r>
            <a:r>
              <a:rPr lang="en-US" sz="1200" b="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D34AC2-3728-4A8B-B58F-6888FAEC3D20}" type="slidenum">
              <a:rPr lang="id-ID" smtClean="0"/>
              <a:t>2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21914220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Hier</a:t>
            </a:r>
            <a:r>
              <a:rPr lang="en-US" dirty="0"/>
              <a:t> </a:t>
            </a:r>
            <a:r>
              <a:rPr lang="en-US" dirty="0" err="1"/>
              <a:t>definieren</a:t>
            </a:r>
            <a:r>
              <a:rPr lang="en-US" dirty="0"/>
              <a:t> </a:t>
            </a:r>
            <a:r>
              <a:rPr lang="en-US" dirty="0" err="1"/>
              <a:t>wir</a:t>
            </a:r>
            <a:r>
              <a:rPr lang="en-US" dirty="0"/>
              <a:t> "High Engagement Tweets" </a:t>
            </a:r>
            <a:r>
              <a:rPr lang="en-US" dirty="0" err="1"/>
              <a:t>als</a:t>
            </a:r>
            <a:r>
              <a:rPr lang="en-US" dirty="0"/>
              <a:t> Tweets, die </a:t>
            </a:r>
            <a:r>
              <a:rPr lang="en-US" dirty="0" err="1"/>
              <a:t>mehr</a:t>
            </a:r>
            <a:r>
              <a:rPr lang="en-US" dirty="0"/>
              <a:t> </a:t>
            </a:r>
            <a:r>
              <a:rPr lang="en-US" dirty="0" err="1"/>
              <a:t>als</a:t>
            </a:r>
            <a:r>
              <a:rPr lang="en-US" dirty="0"/>
              <a:t> 100 Retweets </a:t>
            </a:r>
            <a:r>
              <a:rPr lang="en-US" dirty="0" err="1"/>
              <a:t>erhalten</a:t>
            </a:r>
            <a:r>
              <a:rPr lang="en-US" dirty="0"/>
              <a:t> </a:t>
            </a:r>
            <a:r>
              <a:rPr lang="en-US" dirty="0" err="1"/>
              <a:t>haben</a:t>
            </a:r>
            <a:r>
              <a:rPr lang="en-US" dirty="0"/>
              <a:t>. </a:t>
            </a:r>
            <a:r>
              <a:rPr lang="en-US" dirty="0" err="1"/>
              <a:t>Wir</a:t>
            </a:r>
            <a:r>
              <a:rPr lang="en-US" dirty="0"/>
              <a:t> </a:t>
            </a:r>
            <a:r>
              <a:rPr lang="en-US" dirty="0" err="1"/>
              <a:t>haben</a:t>
            </a:r>
            <a:r>
              <a:rPr lang="en-US" dirty="0"/>
              <a:t> die </a:t>
            </a:r>
            <a:r>
              <a:rPr lang="en-US" dirty="0" err="1"/>
              <a:t>drei</a:t>
            </a:r>
            <a:r>
              <a:rPr lang="en-US" dirty="0"/>
              <a:t> </a:t>
            </a:r>
            <a:r>
              <a:rPr lang="en-US" dirty="0" err="1"/>
              <a:t>Parteien</a:t>
            </a:r>
            <a:r>
              <a:rPr lang="en-US" dirty="0"/>
              <a:t> </a:t>
            </a:r>
            <a:r>
              <a:rPr lang="en-US" dirty="0" err="1"/>
              <a:t>nur</a:t>
            </a:r>
            <a:r>
              <a:rPr lang="en-US" dirty="0"/>
              <a:t> </a:t>
            </a:r>
            <a:r>
              <a:rPr lang="en-US" dirty="0" err="1"/>
              <a:t>als</a:t>
            </a:r>
            <a:r>
              <a:rPr lang="en-US" dirty="0"/>
              <a:t> </a:t>
            </a:r>
            <a:r>
              <a:rPr lang="en-US" dirty="0" err="1"/>
              <a:t>Kreisdiagramme</a:t>
            </a:r>
            <a:r>
              <a:rPr lang="en-US" dirty="0"/>
              <a:t> </a:t>
            </a:r>
            <a:r>
              <a:rPr lang="en-US" dirty="0" err="1"/>
              <a:t>dargestellt</a:t>
            </a:r>
            <a:r>
              <a:rPr lang="en-US" dirty="0"/>
              <a:t>, </a:t>
            </a:r>
            <a:r>
              <a:rPr lang="en-US" dirty="0" err="1"/>
              <a:t>weil</a:t>
            </a:r>
            <a:r>
              <a:rPr lang="en-US" dirty="0"/>
              <a:t> die </a:t>
            </a:r>
            <a:r>
              <a:rPr lang="en-US" dirty="0" err="1"/>
              <a:t>anderen</a:t>
            </a:r>
            <a:r>
              <a:rPr lang="en-US" dirty="0"/>
              <a:t> </a:t>
            </a:r>
            <a:r>
              <a:rPr lang="en-US" dirty="0" err="1"/>
              <a:t>nur</a:t>
            </a:r>
            <a:r>
              <a:rPr lang="en-US" dirty="0"/>
              <a:t> </a:t>
            </a:r>
            <a:r>
              <a:rPr lang="en-US" dirty="0" err="1"/>
              <a:t>wie</a:t>
            </a:r>
            <a:r>
              <a:rPr lang="en-US" dirty="0"/>
              <a:t> </a:t>
            </a:r>
            <a:r>
              <a:rPr lang="en-US" dirty="0" err="1"/>
              <a:t>Kreise</a:t>
            </a:r>
            <a:r>
              <a:rPr lang="en-US" dirty="0"/>
              <a:t> </a:t>
            </a:r>
            <a:r>
              <a:rPr lang="en-US" dirty="0" err="1"/>
              <a:t>aussehen</a:t>
            </a:r>
            <a:r>
              <a:rPr lang="en-US" dirty="0"/>
              <a:t>. </a:t>
            </a:r>
          </a:p>
          <a:p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ist</a:t>
            </a:r>
            <a:r>
              <a:rPr lang="en-US" dirty="0"/>
              <a:t> </a:t>
            </a:r>
            <a:r>
              <a:rPr lang="en-US" dirty="0" err="1"/>
              <a:t>interessant</a:t>
            </a:r>
            <a:r>
              <a:rPr lang="en-US" dirty="0"/>
              <a:t>, </a:t>
            </a:r>
            <a:r>
              <a:rPr lang="en-US" dirty="0" err="1"/>
              <a:t>oder</a:t>
            </a:r>
            <a:r>
              <a:rPr lang="en-US" dirty="0"/>
              <a:t> </a:t>
            </a:r>
            <a:r>
              <a:rPr lang="en-US" dirty="0" err="1"/>
              <a:t>ich</a:t>
            </a:r>
            <a:r>
              <a:rPr lang="en-US" dirty="0"/>
              <a:t> wage </a:t>
            </a:r>
            <a:r>
              <a:rPr lang="en-US" dirty="0" err="1"/>
              <a:t>zu</a:t>
            </a:r>
            <a:r>
              <a:rPr lang="en-US" dirty="0"/>
              <a:t> </a:t>
            </a:r>
            <a:r>
              <a:rPr lang="en-US" dirty="0" err="1"/>
              <a:t>sagen</a:t>
            </a:r>
            <a:r>
              <a:rPr lang="en-US" dirty="0"/>
              <a:t>, </a:t>
            </a:r>
            <a:r>
              <a:rPr lang="en-US" dirty="0" err="1"/>
              <a:t>anormal</a:t>
            </a:r>
            <a:r>
              <a:rPr lang="en-US" dirty="0"/>
              <a:t>, </a:t>
            </a:r>
            <a:r>
              <a:rPr lang="en-US" dirty="0" err="1"/>
              <a:t>dass</a:t>
            </a:r>
            <a:r>
              <a:rPr lang="en-US" dirty="0"/>
              <a:t> </a:t>
            </a:r>
            <a:r>
              <a:rPr lang="en-US" dirty="0" err="1"/>
              <a:t>mehr</a:t>
            </a:r>
            <a:r>
              <a:rPr lang="en-US" dirty="0"/>
              <a:t> </a:t>
            </a:r>
            <a:r>
              <a:rPr lang="en-US" dirty="0" err="1"/>
              <a:t>als</a:t>
            </a:r>
            <a:r>
              <a:rPr lang="en-US" dirty="0"/>
              <a:t> 50% der </a:t>
            </a:r>
            <a:r>
              <a:rPr lang="en-US" dirty="0" err="1"/>
              <a:t>gesamten</a:t>
            </a:r>
            <a:r>
              <a:rPr lang="en-US" dirty="0"/>
              <a:t> Tweets, die die </a:t>
            </a:r>
            <a:r>
              <a:rPr lang="en-US" dirty="0" err="1"/>
              <a:t>AfD</a:t>
            </a:r>
            <a:r>
              <a:rPr lang="en-US" dirty="0"/>
              <a:t> </a:t>
            </a:r>
            <a:r>
              <a:rPr lang="en-US" dirty="0" err="1"/>
              <a:t>getweetet</a:t>
            </a:r>
            <a:r>
              <a:rPr lang="en-US" dirty="0"/>
              <a:t> hat, in die </a:t>
            </a:r>
            <a:r>
              <a:rPr lang="en-US" dirty="0" err="1"/>
              <a:t>Kategorie</a:t>
            </a:r>
            <a:r>
              <a:rPr lang="en-US" dirty="0"/>
              <a:t> "High Engagement" </a:t>
            </a:r>
            <a:r>
              <a:rPr lang="en-US" dirty="0" err="1"/>
              <a:t>gehören</a:t>
            </a:r>
            <a:r>
              <a:rPr lang="en-US" dirty="0"/>
              <a:t>.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mir</a:t>
            </a:r>
            <a:r>
              <a:rPr lang="en-US" dirty="0"/>
              <a:t> </a:t>
            </a:r>
            <a:r>
              <a:rPr lang="en-US" dirty="0" err="1"/>
              <a:t>scheint</a:t>
            </a:r>
            <a:r>
              <a:rPr lang="en-US" dirty="0"/>
              <a:t>, </a:t>
            </a:r>
            <a:r>
              <a:rPr lang="en-US" dirty="0" err="1"/>
              <a:t>dass</a:t>
            </a:r>
            <a:r>
              <a:rPr lang="en-US" dirty="0"/>
              <a:t> die </a:t>
            </a:r>
            <a:r>
              <a:rPr lang="en-US" dirty="0" err="1"/>
              <a:t>Verhältnisse</a:t>
            </a:r>
            <a:r>
              <a:rPr lang="en-US" dirty="0"/>
              <a:t> von die </a:t>
            </a:r>
            <a:r>
              <a:rPr lang="en-US" dirty="0" err="1"/>
              <a:t>Grünen</a:t>
            </a:r>
            <a:r>
              <a:rPr lang="en-US" dirty="0"/>
              <a:t> und die </a:t>
            </a:r>
            <a:r>
              <a:rPr lang="en-US" dirty="0" err="1"/>
              <a:t>Partei</a:t>
            </a:r>
            <a:r>
              <a:rPr lang="en-US" dirty="0"/>
              <a:t> </a:t>
            </a:r>
            <a:r>
              <a:rPr lang="en-US" dirty="0" err="1"/>
              <a:t>zum</a:t>
            </a:r>
            <a:r>
              <a:rPr lang="en-US" dirty="0"/>
              <a:t> Bild </a:t>
            </a:r>
            <a:r>
              <a:rPr lang="en-US" dirty="0" err="1"/>
              <a:t>eines</a:t>
            </a:r>
            <a:r>
              <a:rPr lang="en-US" dirty="0"/>
              <a:t> </a:t>
            </a:r>
            <a:r>
              <a:rPr lang="en-US" dirty="0" err="1"/>
              <a:t>erfolgreichen</a:t>
            </a:r>
            <a:r>
              <a:rPr lang="en-US" dirty="0"/>
              <a:t> Twitter-</a:t>
            </a:r>
            <a:r>
              <a:rPr lang="en-US" dirty="0" err="1"/>
              <a:t>Nutzers</a:t>
            </a:r>
            <a:r>
              <a:rPr lang="en-US" dirty="0"/>
              <a:t> </a:t>
            </a:r>
            <a:r>
              <a:rPr lang="en-US" dirty="0" err="1"/>
              <a:t>passen</a:t>
            </a:r>
            <a:r>
              <a:rPr lang="en-US" dirty="0"/>
              <a:t>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D34AC2-3728-4A8B-B58F-6888FAEC3D20}" type="slidenum">
              <a:rPr lang="id-ID" smtClean="0"/>
              <a:t>20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91124346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Hier</a:t>
            </a:r>
            <a:r>
              <a:rPr lang="en-US" dirty="0"/>
              <a:t> </a:t>
            </a:r>
            <a:r>
              <a:rPr lang="en-US" dirty="0" err="1"/>
              <a:t>zeigen</a:t>
            </a:r>
            <a:r>
              <a:rPr lang="en-US" dirty="0"/>
              <a:t> </a:t>
            </a:r>
            <a:r>
              <a:rPr lang="en-US" dirty="0" err="1"/>
              <a:t>wir</a:t>
            </a:r>
            <a:r>
              <a:rPr lang="en-US" dirty="0"/>
              <a:t>, </a:t>
            </a:r>
            <a:r>
              <a:rPr lang="en-US" dirty="0" err="1"/>
              <a:t>wie</a:t>
            </a:r>
            <a:r>
              <a:rPr lang="en-US" dirty="0"/>
              <a:t> </a:t>
            </a:r>
            <a:r>
              <a:rPr lang="en-US" dirty="0" err="1"/>
              <a:t>viele</a:t>
            </a:r>
            <a:r>
              <a:rPr lang="en-US" dirty="0"/>
              <a:t> Likes und Retweets </a:t>
            </a:r>
            <a:r>
              <a:rPr lang="en-US" dirty="0" err="1"/>
              <a:t>jedes</a:t>
            </a:r>
            <a:r>
              <a:rPr lang="en-US" dirty="0"/>
              <a:t> </a:t>
            </a:r>
            <a:r>
              <a:rPr lang="en-US" dirty="0" err="1"/>
              <a:t>Konto</a:t>
            </a:r>
            <a:r>
              <a:rPr lang="en-US" dirty="0"/>
              <a:t> </a:t>
            </a:r>
            <a:r>
              <a:rPr lang="en-US" dirty="0" err="1"/>
              <a:t>erhalten</a:t>
            </a:r>
            <a:r>
              <a:rPr lang="en-US" dirty="0"/>
              <a:t> hat, </a:t>
            </a:r>
            <a:r>
              <a:rPr lang="en-US" dirty="0" err="1"/>
              <a:t>im</a:t>
            </a:r>
            <a:r>
              <a:rPr lang="en-US" dirty="0"/>
              <a:t> </a:t>
            </a:r>
            <a:r>
              <a:rPr lang="en-US" dirty="0" err="1"/>
              <a:t>Vergleich</a:t>
            </a:r>
            <a:r>
              <a:rPr lang="en-US" dirty="0"/>
              <a:t> </a:t>
            </a:r>
            <a:r>
              <a:rPr lang="en-US" dirty="0" err="1"/>
              <a:t>zu</a:t>
            </a:r>
            <a:r>
              <a:rPr lang="en-US" dirty="0"/>
              <a:t> seiner </a:t>
            </a:r>
            <a:r>
              <a:rPr lang="en-US" dirty="0" err="1"/>
              <a:t>Gesamtzahl</a:t>
            </a:r>
            <a:r>
              <a:rPr lang="en-US" dirty="0"/>
              <a:t> an </a:t>
            </a:r>
            <a:r>
              <a:rPr lang="en-US" dirty="0" err="1"/>
              <a:t>Followern</a:t>
            </a:r>
            <a:r>
              <a:rPr lang="en-US" dirty="0"/>
              <a:t>. </a:t>
            </a:r>
            <a:r>
              <a:rPr lang="en-US" dirty="0" err="1"/>
              <a:t>Wir</a:t>
            </a:r>
            <a:r>
              <a:rPr lang="en-US" dirty="0"/>
              <a:t> </a:t>
            </a:r>
            <a:r>
              <a:rPr lang="en-US" dirty="0" err="1"/>
              <a:t>können</a:t>
            </a:r>
            <a:r>
              <a:rPr lang="en-US" dirty="0"/>
              <a:t> </a:t>
            </a:r>
            <a:r>
              <a:rPr lang="en-US" dirty="0" err="1"/>
              <a:t>nicht</a:t>
            </a:r>
            <a:r>
              <a:rPr lang="en-US" dirty="0"/>
              <a:t> </a:t>
            </a:r>
            <a:r>
              <a:rPr lang="en-US" dirty="0" err="1"/>
              <a:t>sagen</a:t>
            </a:r>
            <a:r>
              <a:rPr lang="en-US" dirty="0"/>
              <a:t>, </a:t>
            </a:r>
            <a:r>
              <a:rPr lang="en-US" dirty="0" err="1"/>
              <a:t>dass</a:t>
            </a:r>
            <a:r>
              <a:rPr lang="en-US" dirty="0"/>
              <a:t> </a:t>
            </a:r>
            <a:r>
              <a:rPr lang="en-US" dirty="0" err="1"/>
              <a:t>jeder</a:t>
            </a:r>
            <a:r>
              <a:rPr lang="en-US" dirty="0"/>
              <a:t> Like </a:t>
            </a:r>
            <a:r>
              <a:rPr lang="en-US" dirty="0" err="1"/>
              <a:t>oder</a:t>
            </a:r>
            <a:r>
              <a:rPr lang="en-US" dirty="0"/>
              <a:t> Retweet, den </a:t>
            </a:r>
            <a:r>
              <a:rPr lang="en-US" dirty="0" err="1"/>
              <a:t>sie</a:t>
            </a:r>
            <a:r>
              <a:rPr lang="en-US" dirty="0"/>
              <a:t> </a:t>
            </a:r>
            <a:r>
              <a:rPr lang="en-US" dirty="0" err="1"/>
              <a:t>erhalten</a:t>
            </a:r>
            <a:r>
              <a:rPr lang="en-US" dirty="0"/>
              <a:t> </a:t>
            </a:r>
            <a:r>
              <a:rPr lang="en-US" dirty="0" err="1"/>
              <a:t>haben</a:t>
            </a:r>
            <a:r>
              <a:rPr lang="en-US" dirty="0"/>
              <a:t>, von </a:t>
            </a:r>
            <a:r>
              <a:rPr lang="en-US" dirty="0" err="1"/>
              <a:t>einem</a:t>
            </a:r>
            <a:r>
              <a:rPr lang="en-US" dirty="0"/>
              <a:t> Follower </a:t>
            </a:r>
            <a:r>
              <a:rPr lang="en-US" dirty="0" err="1"/>
              <a:t>stammt</a:t>
            </a:r>
            <a:r>
              <a:rPr lang="en-US" dirty="0"/>
              <a:t>. Was das </a:t>
            </a:r>
            <a:r>
              <a:rPr lang="en-US" dirty="0" err="1"/>
              <a:t>wirklich</a:t>
            </a:r>
            <a:r>
              <a:rPr lang="en-US" dirty="0"/>
              <a:t> </a:t>
            </a:r>
            <a:r>
              <a:rPr lang="en-US" dirty="0" err="1"/>
              <a:t>zeigt</a:t>
            </a:r>
            <a:r>
              <a:rPr lang="en-US" dirty="0"/>
              <a:t>, </a:t>
            </a:r>
            <a:r>
              <a:rPr lang="en-US" dirty="0" err="1"/>
              <a:t>ist</a:t>
            </a:r>
            <a:r>
              <a:rPr lang="en-US" dirty="0"/>
              <a:t> also die </a:t>
            </a:r>
            <a:r>
              <a:rPr lang="en-US" dirty="0" err="1"/>
              <a:t>maximale</a:t>
            </a:r>
            <a:r>
              <a:rPr lang="en-US" dirty="0"/>
              <a:t> </a:t>
            </a:r>
            <a:r>
              <a:rPr lang="en-US" dirty="0" err="1"/>
              <a:t>Anzahl</a:t>
            </a:r>
            <a:r>
              <a:rPr lang="en-US" dirty="0"/>
              <a:t> von </a:t>
            </a:r>
            <a:r>
              <a:rPr lang="en-US" dirty="0" err="1"/>
              <a:t>Followern</a:t>
            </a:r>
            <a:r>
              <a:rPr lang="en-US" dirty="0"/>
              <a:t>, die </a:t>
            </a:r>
            <a:r>
              <a:rPr lang="en-US" dirty="0" err="1"/>
              <a:t>über</a:t>
            </a:r>
            <a:r>
              <a:rPr lang="en-US" dirty="0"/>
              <a:t> Twitter </a:t>
            </a:r>
            <a:r>
              <a:rPr lang="en-US" dirty="0" err="1"/>
              <a:t>mit</a:t>
            </a:r>
            <a:r>
              <a:rPr lang="en-US" dirty="0"/>
              <a:t> </a:t>
            </a:r>
            <a:r>
              <a:rPr lang="en-US" dirty="0" err="1"/>
              <a:t>ihren</a:t>
            </a:r>
            <a:r>
              <a:rPr lang="en-US" dirty="0"/>
              <a:t> Accounts </a:t>
            </a:r>
            <a:r>
              <a:rPr lang="en-US" dirty="0" err="1"/>
              <a:t>interagierten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 err="1"/>
              <a:t>Hier</a:t>
            </a:r>
            <a:r>
              <a:rPr lang="en-US" dirty="0"/>
              <a:t> </a:t>
            </a:r>
            <a:r>
              <a:rPr lang="en-US" dirty="0" err="1"/>
              <a:t>sehen</a:t>
            </a:r>
            <a:r>
              <a:rPr lang="en-US" dirty="0"/>
              <a:t> </a:t>
            </a:r>
            <a:r>
              <a:rPr lang="en-US" dirty="0" err="1"/>
              <a:t>wir</a:t>
            </a:r>
            <a:r>
              <a:rPr lang="en-US" dirty="0"/>
              <a:t>, </a:t>
            </a:r>
            <a:r>
              <a:rPr lang="en-US" dirty="0" err="1"/>
              <a:t>dass</a:t>
            </a:r>
            <a:r>
              <a:rPr lang="en-US" dirty="0"/>
              <a:t> die </a:t>
            </a:r>
            <a:r>
              <a:rPr lang="en-US" dirty="0" err="1"/>
              <a:t>Mehrheit</a:t>
            </a:r>
            <a:r>
              <a:rPr lang="en-US" dirty="0"/>
              <a:t> in den 2 </a:t>
            </a:r>
            <a:r>
              <a:rPr lang="en-US" dirty="0" err="1"/>
              <a:t>bis</a:t>
            </a:r>
            <a:r>
              <a:rPr lang="en-US" dirty="0"/>
              <a:t> 5% </a:t>
            </a:r>
            <a:r>
              <a:rPr lang="en-US" dirty="0" err="1"/>
              <a:t>für</a:t>
            </a:r>
            <a:r>
              <a:rPr lang="en-US" dirty="0"/>
              <a:t> die Likes und die 0 </a:t>
            </a:r>
            <a:r>
              <a:rPr lang="en-US" dirty="0" err="1"/>
              <a:t>bis</a:t>
            </a:r>
            <a:r>
              <a:rPr lang="en-US" dirty="0"/>
              <a:t> 2% </a:t>
            </a:r>
            <a:r>
              <a:rPr lang="en-US" dirty="0" err="1"/>
              <a:t>für</a:t>
            </a:r>
            <a:r>
              <a:rPr lang="en-US" dirty="0"/>
              <a:t> die Retweets </a:t>
            </a:r>
            <a:r>
              <a:rPr lang="en-US" dirty="0" err="1"/>
              <a:t>gebündelt</a:t>
            </a:r>
            <a:r>
              <a:rPr lang="en-US" dirty="0"/>
              <a:t> </a:t>
            </a:r>
            <a:r>
              <a:rPr lang="en-US" dirty="0" err="1"/>
              <a:t>ist</a:t>
            </a:r>
            <a:r>
              <a:rPr lang="en-US" dirty="0"/>
              <a:t>. Dann </a:t>
            </a:r>
            <a:r>
              <a:rPr lang="en-US" dirty="0" err="1"/>
              <a:t>sehen</a:t>
            </a:r>
            <a:r>
              <a:rPr lang="en-US" dirty="0"/>
              <a:t> </a:t>
            </a:r>
            <a:r>
              <a:rPr lang="en-US" dirty="0" err="1"/>
              <a:t>Partei</a:t>
            </a:r>
            <a:r>
              <a:rPr lang="en-US" dirty="0"/>
              <a:t> und </a:t>
            </a:r>
            <a:r>
              <a:rPr lang="en-US" dirty="0" err="1"/>
              <a:t>AfD</a:t>
            </a:r>
            <a:r>
              <a:rPr lang="en-US" dirty="0"/>
              <a:t> </a:t>
            </a:r>
            <a:r>
              <a:rPr lang="en-US" dirty="0" err="1"/>
              <a:t>etwas</a:t>
            </a:r>
            <a:r>
              <a:rPr lang="en-US" dirty="0"/>
              <a:t> </a:t>
            </a:r>
            <a:r>
              <a:rPr lang="en-US" dirty="0" err="1"/>
              <a:t>anomal</a:t>
            </a:r>
            <a:r>
              <a:rPr lang="en-US" dirty="0"/>
              <a:t> </a:t>
            </a:r>
            <a:r>
              <a:rPr lang="en-US" dirty="0" err="1"/>
              <a:t>aus.</a:t>
            </a:r>
            <a:r>
              <a:rPr lang="en-US" dirty="0"/>
              <a:t> Auch </a:t>
            </a:r>
            <a:r>
              <a:rPr lang="en-US" dirty="0" err="1"/>
              <a:t>hier</a:t>
            </a:r>
            <a:r>
              <a:rPr lang="en-US" dirty="0"/>
              <a:t> </a:t>
            </a:r>
            <a:r>
              <a:rPr lang="en-US" dirty="0" err="1"/>
              <a:t>sehen</a:t>
            </a:r>
            <a:r>
              <a:rPr lang="en-US" dirty="0"/>
              <a:t> </a:t>
            </a:r>
            <a:r>
              <a:rPr lang="en-US" dirty="0" err="1"/>
              <a:t>wir</a:t>
            </a:r>
            <a:r>
              <a:rPr lang="en-US" dirty="0"/>
              <a:t>, </a:t>
            </a:r>
            <a:r>
              <a:rPr lang="en-US" dirty="0" err="1"/>
              <a:t>insbesondere</a:t>
            </a:r>
            <a:r>
              <a:rPr lang="en-US" dirty="0"/>
              <a:t> </a:t>
            </a:r>
            <a:r>
              <a:rPr lang="en-US" dirty="0" err="1"/>
              <a:t>bei</a:t>
            </a:r>
            <a:r>
              <a:rPr lang="en-US" dirty="0"/>
              <a:t> den Retweets, </a:t>
            </a:r>
            <a:r>
              <a:rPr lang="en-US" dirty="0" err="1"/>
              <a:t>dass</a:t>
            </a:r>
            <a:r>
              <a:rPr lang="en-US" dirty="0"/>
              <a:t> die </a:t>
            </a:r>
            <a:r>
              <a:rPr lang="en-US" dirty="0" err="1"/>
              <a:t>AfD</a:t>
            </a:r>
            <a:r>
              <a:rPr lang="en-US" dirty="0"/>
              <a:t> </a:t>
            </a:r>
            <a:r>
              <a:rPr lang="en-US" dirty="0" err="1"/>
              <a:t>etwas</a:t>
            </a:r>
            <a:r>
              <a:rPr lang="en-US" dirty="0"/>
              <a:t> </a:t>
            </a:r>
            <a:r>
              <a:rPr lang="en-US" dirty="0" err="1"/>
              <a:t>anormal</a:t>
            </a:r>
            <a:r>
              <a:rPr lang="en-US" dirty="0"/>
              <a:t> </a:t>
            </a:r>
            <a:r>
              <a:rPr lang="en-US" dirty="0" err="1"/>
              <a:t>aussieht</a:t>
            </a:r>
            <a:r>
              <a:rPr lang="en-US" dirty="0"/>
              <a:t>, </a:t>
            </a:r>
            <a:r>
              <a:rPr lang="en-US" dirty="0" err="1"/>
              <a:t>mit</a:t>
            </a:r>
            <a:r>
              <a:rPr lang="en-US" dirty="0"/>
              <a:t> </a:t>
            </a:r>
            <a:r>
              <a:rPr lang="en-US" dirty="0" err="1"/>
              <a:t>einem</a:t>
            </a:r>
            <a:r>
              <a:rPr lang="en-US" dirty="0"/>
              <a:t> </a:t>
            </a:r>
            <a:r>
              <a:rPr lang="en-US" dirty="0" err="1"/>
              <a:t>viel</a:t>
            </a:r>
            <a:r>
              <a:rPr lang="en-US" dirty="0"/>
              <a:t> </a:t>
            </a:r>
            <a:r>
              <a:rPr lang="en-US" dirty="0" err="1"/>
              <a:t>höheren</a:t>
            </a:r>
            <a:r>
              <a:rPr lang="en-US" dirty="0"/>
              <a:t> </a:t>
            </a:r>
            <a:r>
              <a:rPr lang="en-US" dirty="0" err="1"/>
              <a:t>Prozentsatz</a:t>
            </a:r>
            <a:r>
              <a:rPr lang="en-US" dirty="0"/>
              <a:t> an </a:t>
            </a:r>
            <a:r>
              <a:rPr lang="en-US" dirty="0" err="1"/>
              <a:t>Retweetern</a:t>
            </a:r>
            <a:r>
              <a:rPr lang="en-US" dirty="0"/>
              <a:t>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D34AC2-3728-4A8B-B58F-6888FAEC3D20}" type="slidenum">
              <a:rPr lang="id-ID" smtClean="0"/>
              <a:t>21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11334254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Ok, </a:t>
            </a:r>
            <a:r>
              <a:rPr lang="en-US" dirty="0" err="1"/>
              <a:t>ganz</a:t>
            </a:r>
            <a:r>
              <a:rPr lang="en-US" dirty="0"/>
              <a:t> </a:t>
            </a:r>
            <a:r>
              <a:rPr lang="en-US" dirty="0" err="1"/>
              <a:t>kurz</a:t>
            </a:r>
            <a:r>
              <a:rPr lang="en-US" dirty="0"/>
              <a:t>, </a:t>
            </a:r>
            <a:r>
              <a:rPr lang="en-US" dirty="0" err="1"/>
              <a:t>ich</a:t>
            </a:r>
            <a:r>
              <a:rPr lang="en-US" dirty="0"/>
              <a:t> </a:t>
            </a:r>
            <a:r>
              <a:rPr lang="en-US" dirty="0" err="1"/>
              <a:t>möchte</a:t>
            </a:r>
            <a:r>
              <a:rPr lang="en-US" dirty="0"/>
              <a:t> die </a:t>
            </a:r>
            <a:r>
              <a:rPr lang="en-US" dirty="0" err="1"/>
              <a:t>nächsten</a:t>
            </a:r>
            <a:r>
              <a:rPr lang="en-US" dirty="0"/>
              <a:t> </a:t>
            </a:r>
            <a:r>
              <a:rPr lang="en-US" dirty="0" err="1"/>
              <a:t>Folien</a:t>
            </a:r>
            <a:r>
              <a:rPr lang="en-US" dirty="0"/>
              <a:t> </a:t>
            </a:r>
            <a:r>
              <a:rPr lang="en-US" dirty="0" err="1"/>
              <a:t>durchgehen</a:t>
            </a:r>
            <a:r>
              <a:rPr lang="en-US" dirty="0"/>
              <a:t>, </a:t>
            </a:r>
            <a:r>
              <a:rPr lang="en-US" dirty="0" err="1"/>
              <a:t>meist</a:t>
            </a:r>
            <a:r>
              <a:rPr lang="en-US" dirty="0"/>
              <a:t> </a:t>
            </a:r>
            <a:r>
              <a:rPr lang="en-US" dirty="0" err="1"/>
              <a:t>nur</a:t>
            </a:r>
            <a:r>
              <a:rPr lang="en-US" dirty="0"/>
              <a:t> um den </a:t>
            </a:r>
            <a:r>
              <a:rPr lang="en-US" dirty="0" err="1"/>
              <a:t>Skalenunterschied</a:t>
            </a:r>
            <a:r>
              <a:rPr lang="en-US" dirty="0"/>
              <a:t> </a:t>
            </a:r>
            <a:r>
              <a:rPr lang="en-US" dirty="0" err="1"/>
              <a:t>zwischen</a:t>
            </a:r>
            <a:r>
              <a:rPr lang="en-US" dirty="0"/>
              <a:t> den Winners und den Losers </a:t>
            </a:r>
            <a:r>
              <a:rPr lang="en-US" dirty="0" err="1"/>
              <a:t>aufzuzeigen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 err="1"/>
              <a:t>Wir</a:t>
            </a:r>
            <a:r>
              <a:rPr lang="en-US" dirty="0"/>
              <a:t> </a:t>
            </a:r>
            <a:r>
              <a:rPr lang="en-US" dirty="0" err="1"/>
              <a:t>haben</a:t>
            </a:r>
            <a:r>
              <a:rPr lang="en-US" dirty="0"/>
              <a:t> </a:t>
            </a:r>
            <a:r>
              <a:rPr lang="en-US" dirty="0" err="1"/>
              <a:t>keine</a:t>
            </a:r>
            <a:r>
              <a:rPr lang="en-US" dirty="0"/>
              <a:t> </a:t>
            </a:r>
            <a:r>
              <a:rPr lang="en-US" dirty="0" err="1"/>
              <a:t>Daten</a:t>
            </a:r>
            <a:r>
              <a:rPr lang="en-US" dirty="0"/>
              <a:t> </a:t>
            </a:r>
            <a:r>
              <a:rPr lang="en-US" dirty="0" err="1"/>
              <a:t>für</a:t>
            </a:r>
            <a:r>
              <a:rPr lang="en-US" dirty="0"/>
              <a:t> die SPD </a:t>
            </a:r>
            <a:r>
              <a:rPr lang="en-US" dirty="0" err="1"/>
              <a:t>vor</a:t>
            </a:r>
            <a:r>
              <a:rPr lang="en-US" dirty="0"/>
              <a:t> </a:t>
            </a:r>
            <a:r>
              <a:rPr lang="en-US" dirty="0" err="1"/>
              <a:t>dem</a:t>
            </a:r>
            <a:r>
              <a:rPr lang="en-US" dirty="0"/>
              <a:t> 15. Mai.</a:t>
            </a:r>
          </a:p>
          <a:p>
            <a:endParaRPr lang="en-US" dirty="0"/>
          </a:p>
          <a:p>
            <a:r>
              <a:rPr lang="en-US" dirty="0" err="1"/>
              <a:t>Im</a:t>
            </a:r>
            <a:r>
              <a:rPr lang="en-US" dirty="0"/>
              <a:t> </a:t>
            </a:r>
            <a:r>
              <a:rPr lang="en-US" dirty="0" err="1"/>
              <a:t>Einklang</a:t>
            </a:r>
            <a:r>
              <a:rPr lang="en-US" dirty="0"/>
              <a:t> </a:t>
            </a:r>
            <a:r>
              <a:rPr lang="en-US" dirty="0" err="1"/>
              <a:t>mit</a:t>
            </a:r>
            <a:r>
              <a:rPr lang="en-US" dirty="0"/>
              <a:t> </a:t>
            </a:r>
            <a:r>
              <a:rPr lang="en-US" dirty="0" err="1"/>
              <a:t>dem</a:t>
            </a:r>
            <a:r>
              <a:rPr lang="en-US" dirty="0"/>
              <a:t> Rest der </a:t>
            </a:r>
            <a:r>
              <a:rPr lang="en-US" dirty="0" err="1"/>
              <a:t>Präsentation</a:t>
            </a:r>
            <a:r>
              <a:rPr lang="en-US" dirty="0"/>
              <a:t> </a:t>
            </a:r>
            <a:r>
              <a:rPr lang="en-US" dirty="0" err="1"/>
              <a:t>ist</a:t>
            </a:r>
            <a:r>
              <a:rPr lang="en-US" dirty="0"/>
              <a:t> </a:t>
            </a:r>
            <a:r>
              <a:rPr lang="en-US" dirty="0" err="1"/>
              <a:t>jedoch</a:t>
            </a:r>
            <a:r>
              <a:rPr lang="en-US" dirty="0"/>
              <a:t> </a:t>
            </a:r>
            <a:r>
              <a:rPr lang="en-US" dirty="0" err="1"/>
              <a:t>zu</a:t>
            </a:r>
            <a:r>
              <a:rPr lang="en-US" dirty="0"/>
              <a:t> </a:t>
            </a:r>
            <a:r>
              <a:rPr lang="en-US" dirty="0" err="1"/>
              <a:t>erkennen</a:t>
            </a:r>
            <a:r>
              <a:rPr lang="en-US" dirty="0"/>
              <a:t>, </a:t>
            </a:r>
            <a:r>
              <a:rPr lang="en-US" dirty="0" err="1"/>
              <a:t>dass</a:t>
            </a:r>
            <a:r>
              <a:rPr lang="en-US" dirty="0"/>
              <a:t> die Losers </a:t>
            </a:r>
            <a:r>
              <a:rPr lang="en-US" dirty="0" err="1"/>
              <a:t>weitaus</a:t>
            </a:r>
            <a:r>
              <a:rPr lang="en-US" dirty="0"/>
              <a:t> </a:t>
            </a:r>
            <a:r>
              <a:rPr lang="en-US" dirty="0" err="1"/>
              <a:t>mehr</a:t>
            </a:r>
            <a:r>
              <a:rPr lang="en-US" dirty="0"/>
              <a:t> Tweets </a:t>
            </a:r>
            <a:r>
              <a:rPr lang="en-US" dirty="0" err="1"/>
              <a:t>senden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D34AC2-3728-4A8B-B58F-6888FAEC3D20}" type="slidenum">
              <a:rPr lang="id-ID" smtClean="0"/>
              <a:t>22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85166904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Allerdings</a:t>
            </a:r>
            <a:r>
              <a:rPr lang="en-US" dirty="0"/>
              <a:t> </a:t>
            </a:r>
            <a:r>
              <a:rPr lang="en-US" dirty="0" err="1"/>
              <a:t>bekommen</a:t>
            </a:r>
            <a:r>
              <a:rPr lang="en-US" dirty="0"/>
              <a:t> </a:t>
            </a:r>
            <a:r>
              <a:rPr lang="en-US" dirty="0" err="1"/>
              <a:t>sie</a:t>
            </a:r>
            <a:r>
              <a:rPr lang="en-US" dirty="0"/>
              <a:t> </a:t>
            </a:r>
            <a:r>
              <a:rPr lang="en-US" dirty="0" err="1"/>
              <a:t>viel</a:t>
            </a:r>
            <a:r>
              <a:rPr lang="en-US" dirty="0"/>
              <a:t> </a:t>
            </a:r>
            <a:r>
              <a:rPr lang="en-US" dirty="0" err="1"/>
              <a:t>weniger</a:t>
            </a:r>
            <a:r>
              <a:rPr lang="en-US" dirty="0"/>
              <a:t> Likes.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D34AC2-3728-4A8B-B58F-6888FAEC3D20}" type="slidenum">
              <a:rPr lang="id-ID" smtClean="0"/>
              <a:t>23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13945047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Sowie</a:t>
            </a:r>
            <a:r>
              <a:rPr lang="en-US" dirty="0"/>
              <a:t> Retweets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D34AC2-3728-4A8B-B58F-6888FAEC3D20}" type="slidenum">
              <a:rPr lang="id-ID" smtClean="0"/>
              <a:t>24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36241319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Der </a:t>
            </a:r>
            <a:r>
              <a:rPr lang="en-US" dirty="0" err="1"/>
              <a:t>Grund</a:t>
            </a:r>
            <a:r>
              <a:rPr lang="en-US" dirty="0"/>
              <a:t>, </a:t>
            </a:r>
            <a:r>
              <a:rPr lang="en-US" dirty="0" err="1"/>
              <a:t>warum</a:t>
            </a:r>
            <a:r>
              <a:rPr lang="en-US" dirty="0"/>
              <a:t> </a:t>
            </a:r>
            <a:r>
              <a:rPr lang="en-US" dirty="0" err="1"/>
              <a:t>wir</a:t>
            </a:r>
            <a:r>
              <a:rPr lang="en-US" dirty="0"/>
              <a:t> "hi" </a:t>
            </a:r>
            <a:r>
              <a:rPr lang="en-US" dirty="0" err="1"/>
              <a:t>hier</a:t>
            </a:r>
            <a:r>
              <a:rPr lang="en-US" dirty="0"/>
              <a:t> so prominent </a:t>
            </a:r>
            <a:r>
              <a:rPr lang="en-US" dirty="0" err="1"/>
              <a:t>sehen</a:t>
            </a:r>
            <a:r>
              <a:rPr lang="en-US" dirty="0"/>
              <a:t>, </a:t>
            </a:r>
            <a:r>
              <a:rPr lang="en-US" dirty="0" err="1"/>
              <a:t>ist</a:t>
            </a:r>
            <a:r>
              <a:rPr lang="en-US" dirty="0"/>
              <a:t>, </a:t>
            </a:r>
            <a:r>
              <a:rPr lang="en-US" dirty="0" err="1"/>
              <a:t>dass</a:t>
            </a:r>
            <a:r>
              <a:rPr lang="en-US" dirty="0"/>
              <a:t> die SPD auf </a:t>
            </a:r>
            <a:r>
              <a:rPr lang="en-US" dirty="0" err="1"/>
              <a:t>jeden</a:t>
            </a:r>
            <a:r>
              <a:rPr lang="en-US" dirty="0"/>
              <a:t> </a:t>
            </a:r>
            <a:r>
              <a:rPr lang="en-US" dirty="0" err="1"/>
              <a:t>reagiert</a:t>
            </a:r>
            <a:r>
              <a:rPr lang="en-US" dirty="0"/>
              <a:t>, der an </a:t>
            </a:r>
            <a:r>
              <a:rPr lang="en-US" dirty="0" err="1"/>
              <a:t>ihnen</a:t>
            </a:r>
            <a:r>
              <a:rPr lang="en-US" dirty="0"/>
              <a:t> </a:t>
            </a:r>
            <a:r>
              <a:rPr lang="en-US" dirty="0" err="1"/>
              <a:t>twittert</a:t>
            </a:r>
            <a:r>
              <a:rPr lang="en-US" dirty="0"/>
              <a:t>. </a:t>
            </a:r>
          </a:p>
          <a:p>
            <a:endParaRPr lang="en-US" dirty="0"/>
          </a:p>
          <a:p>
            <a:r>
              <a:rPr lang="en-US" dirty="0"/>
              <a:t>Sie </a:t>
            </a:r>
            <a:r>
              <a:rPr lang="en-US" dirty="0" err="1"/>
              <a:t>scheinen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eher</a:t>
            </a:r>
            <a:r>
              <a:rPr lang="en-US" dirty="0"/>
              <a:t> </a:t>
            </a:r>
            <a:r>
              <a:rPr lang="en-US" dirty="0" err="1"/>
              <a:t>wie</a:t>
            </a:r>
            <a:r>
              <a:rPr lang="en-US" dirty="0"/>
              <a:t> E-Mail </a:t>
            </a:r>
            <a:r>
              <a:rPr lang="en-US" dirty="0" err="1"/>
              <a:t>zu</a:t>
            </a:r>
            <a:r>
              <a:rPr lang="en-US" dirty="0"/>
              <a:t> </a:t>
            </a:r>
            <a:r>
              <a:rPr lang="en-US" dirty="0" err="1"/>
              <a:t>nutzen</a:t>
            </a:r>
            <a:r>
              <a:rPr lang="en-US" dirty="0"/>
              <a:t>, </a:t>
            </a:r>
            <a:r>
              <a:rPr lang="en-US" dirty="0" err="1"/>
              <a:t>anstatt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als</a:t>
            </a:r>
            <a:r>
              <a:rPr lang="en-US" dirty="0"/>
              <a:t> </a:t>
            </a:r>
            <a:r>
              <a:rPr lang="en-US" dirty="0" err="1"/>
              <a:t>echte</a:t>
            </a:r>
            <a:r>
              <a:rPr lang="en-US" dirty="0"/>
              <a:t> Social Media </a:t>
            </a:r>
            <a:r>
              <a:rPr lang="en-US" dirty="0" err="1"/>
              <a:t>Plattform</a:t>
            </a:r>
            <a:r>
              <a:rPr lang="en-US" dirty="0"/>
              <a:t> </a:t>
            </a:r>
            <a:r>
              <a:rPr lang="en-US" dirty="0" err="1"/>
              <a:t>zu</a:t>
            </a:r>
            <a:r>
              <a:rPr lang="en-US" dirty="0"/>
              <a:t> </a:t>
            </a:r>
            <a:r>
              <a:rPr lang="en-US" dirty="0" err="1"/>
              <a:t>nutzen</a:t>
            </a:r>
            <a:r>
              <a:rPr lang="en-US" dirty="0"/>
              <a:t>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D34AC2-3728-4A8B-B58F-6888FAEC3D20}" type="slidenum">
              <a:rPr lang="id-ID" smtClean="0"/>
              <a:t>25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9094182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Um also </a:t>
            </a:r>
            <a:r>
              <a:rPr lang="en-US" dirty="0" err="1"/>
              <a:t>ein</a:t>
            </a:r>
            <a:r>
              <a:rPr lang="en-US" dirty="0"/>
              <a:t> </a:t>
            </a:r>
            <a:r>
              <a:rPr lang="en-US" dirty="0" err="1"/>
              <a:t>paar</a:t>
            </a:r>
            <a:r>
              <a:rPr lang="en-US" dirty="0"/>
              <a:t> </a:t>
            </a:r>
            <a:r>
              <a:rPr lang="en-US" dirty="0" err="1"/>
              <a:t>kleine</a:t>
            </a:r>
            <a:r>
              <a:rPr lang="en-US" dirty="0"/>
              <a:t> </a:t>
            </a:r>
            <a:r>
              <a:rPr lang="en-US" dirty="0" err="1"/>
              <a:t>Schlussfolgerungen</a:t>
            </a:r>
            <a:r>
              <a:rPr lang="en-US" dirty="0"/>
              <a:t> </a:t>
            </a:r>
            <a:r>
              <a:rPr lang="en-US" dirty="0" err="1"/>
              <a:t>zu</a:t>
            </a:r>
            <a:r>
              <a:rPr lang="en-US" dirty="0"/>
              <a:t> </a:t>
            </a:r>
            <a:r>
              <a:rPr lang="en-US" dirty="0" err="1"/>
              <a:t>ziehen</a:t>
            </a:r>
            <a:r>
              <a:rPr lang="en-US" dirty="0"/>
              <a:t>. </a:t>
            </a:r>
          </a:p>
          <a:p>
            <a:endParaRPr lang="en-US" dirty="0"/>
          </a:p>
          <a:p>
            <a:r>
              <a:rPr lang="en-US" dirty="0"/>
              <a:t>Eine </a:t>
            </a:r>
            <a:r>
              <a:rPr lang="en-US" dirty="0" err="1"/>
              <a:t>höhere</a:t>
            </a:r>
            <a:r>
              <a:rPr lang="en-US" dirty="0"/>
              <a:t> </a:t>
            </a:r>
            <a:r>
              <a:rPr lang="en-US" dirty="0" err="1"/>
              <a:t>Anzahl</a:t>
            </a:r>
            <a:r>
              <a:rPr lang="en-US" dirty="0"/>
              <a:t> von Tweets </a:t>
            </a:r>
            <a:r>
              <a:rPr lang="en-US" dirty="0" err="1"/>
              <a:t>führt</a:t>
            </a:r>
            <a:r>
              <a:rPr lang="en-US" dirty="0"/>
              <a:t> </a:t>
            </a:r>
            <a:r>
              <a:rPr lang="en-US" dirty="0" err="1"/>
              <a:t>nicht</a:t>
            </a:r>
            <a:r>
              <a:rPr lang="en-US" dirty="0"/>
              <a:t> </a:t>
            </a:r>
            <a:r>
              <a:rPr lang="en-US" dirty="0" err="1"/>
              <a:t>unbedingt</a:t>
            </a:r>
            <a:r>
              <a:rPr lang="en-US" dirty="0"/>
              <a:t> </a:t>
            </a:r>
            <a:r>
              <a:rPr lang="en-US" dirty="0" err="1"/>
              <a:t>zu</a:t>
            </a:r>
            <a:r>
              <a:rPr lang="en-US" dirty="0"/>
              <a:t> </a:t>
            </a:r>
            <a:r>
              <a:rPr lang="en-US" dirty="0" err="1"/>
              <a:t>einem</a:t>
            </a:r>
            <a:r>
              <a:rPr lang="en-US" dirty="0"/>
              <a:t> </a:t>
            </a:r>
            <a:r>
              <a:rPr lang="en-US" dirty="0" err="1"/>
              <a:t>höheren</a:t>
            </a:r>
            <a:r>
              <a:rPr lang="en-US" dirty="0"/>
              <a:t> </a:t>
            </a:r>
            <a:r>
              <a:rPr lang="en-US" dirty="0" err="1"/>
              <a:t>Reichweite</a:t>
            </a:r>
            <a:r>
              <a:rPr lang="en-US" dirty="0"/>
              <a:t>. </a:t>
            </a:r>
          </a:p>
          <a:p>
            <a:endParaRPr lang="en-US" dirty="0"/>
          </a:p>
          <a:p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scheint</a:t>
            </a:r>
            <a:r>
              <a:rPr lang="en-US" dirty="0"/>
              <a:t>, </a:t>
            </a:r>
            <a:r>
              <a:rPr lang="en-US" dirty="0" err="1"/>
              <a:t>dass</a:t>
            </a:r>
            <a:r>
              <a:rPr lang="en-US" dirty="0"/>
              <a:t> </a:t>
            </a:r>
            <a:r>
              <a:rPr lang="en-US" dirty="0" err="1"/>
              <a:t>ein</a:t>
            </a:r>
            <a:r>
              <a:rPr lang="en-US" dirty="0"/>
              <a:t> </a:t>
            </a:r>
            <a:r>
              <a:rPr lang="en-US" dirty="0" err="1"/>
              <a:t>geringeres</a:t>
            </a:r>
            <a:r>
              <a:rPr lang="en-US" dirty="0"/>
              <a:t> </a:t>
            </a:r>
            <a:r>
              <a:rPr lang="en-US" dirty="0" err="1"/>
              <a:t>Volumen</a:t>
            </a:r>
            <a:r>
              <a:rPr lang="en-US" dirty="0"/>
              <a:t> an </a:t>
            </a:r>
            <a:r>
              <a:rPr lang="en-US" dirty="0" err="1"/>
              <a:t>effektiveren</a:t>
            </a:r>
            <a:r>
              <a:rPr lang="en-US" dirty="0"/>
              <a:t> Tweets </a:t>
            </a:r>
            <a:r>
              <a:rPr lang="en-US" dirty="0" err="1"/>
              <a:t>zu</a:t>
            </a:r>
            <a:r>
              <a:rPr lang="en-US" dirty="0"/>
              <a:t> </a:t>
            </a:r>
            <a:r>
              <a:rPr lang="en-US" dirty="0" err="1"/>
              <a:t>einem</a:t>
            </a:r>
            <a:r>
              <a:rPr lang="en-US" dirty="0"/>
              <a:t> “higher Engagement” </a:t>
            </a:r>
            <a:r>
              <a:rPr lang="en-US" dirty="0" err="1"/>
              <a:t>führt</a:t>
            </a:r>
            <a:r>
              <a:rPr lang="en-US" dirty="0"/>
              <a:t>.</a:t>
            </a:r>
          </a:p>
          <a:p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ist</a:t>
            </a:r>
            <a:r>
              <a:rPr lang="en-US" dirty="0"/>
              <a:t> </a:t>
            </a:r>
            <a:r>
              <a:rPr lang="en-US" dirty="0" err="1"/>
              <a:t>möglich</a:t>
            </a:r>
            <a:r>
              <a:rPr lang="en-US" dirty="0"/>
              <a:t>, </a:t>
            </a:r>
            <a:r>
              <a:rPr lang="en-US" dirty="0" err="1"/>
              <a:t>dass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einen</a:t>
            </a:r>
            <a:r>
              <a:rPr lang="en-US" dirty="0"/>
              <a:t> </a:t>
            </a:r>
            <a:r>
              <a:rPr lang="en-US" dirty="0" err="1"/>
              <a:t>Zusammenhang</a:t>
            </a:r>
            <a:r>
              <a:rPr lang="en-US" dirty="0"/>
              <a:t> </a:t>
            </a:r>
            <a:r>
              <a:rPr lang="en-US" dirty="0" err="1"/>
              <a:t>zwischen</a:t>
            </a:r>
            <a:r>
              <a:rPr lang="en-US" dirty="0"/>
              <a:t> </a:t>
            </a:r>
            <a:r>
              <a:rPr lang="en-US" dirty="0" err="1"/>
              <a:t>einer</a:t>
            </a:r>
            <a:r>
              <a:rPr lang="en-US" dirty="0"/>
              <a:t> </a:t>
            </a:r>
            <a:r>
              <a:rPr lang="en-US" dirty="0" err="1"/>
              <a:t>größeren</a:t>
            </a:r>
            <a:r>
              <a:rPr lang="en-US" dirty="0"/>
              <a:t> </a:t>
            </a:r>
            <a:r>
              <a:rPr lang="en-US" dirty="0" err="1"/>
              <a:t>Anzahl</a:t>
            </a:r>
            <a:r>
              <a:rPr lang="en-US" dirty="0"/>
              <a:t> von </a:t>
            </a:r>
            <a:r>
              <a:rPr lang="en-US" dirty="0" err="1"/>
              <a:t>hoch</a:t>
            </a:r>
            <a:r>
              <a:rPr lang="en-US" dirty="0"/>
              <a:t> </a:t>
            </a:r>
            <a:r>
              <a:rPr lang="en-US" dirty="0" err="1"/>
              <a:t>Interaktion</a:t>
            </a:r>
            <a:r>
              <a:rPr lang="en-US" dirty="0"/>
              <a:t> Tweets und </a:t>
            </a:r>
            <a:r>
              <a:rPr lang="en-US" dirty="0" err="1"/>
              <a:t>dem</a:t>
            </a:r>
            <a:r>
              <a:rPr lang="en-US" dirty="0"/>
              <a:t> </a:t>
            </a:r>
            <a:r>
              <a:rPr lang="en-US" dirty="0" err="1"/>
              <a:t>Gesamterfolg</a:t>
            </a:r>
            <a:r>
              <a:rPr lang="en-US" dirty="0"/>
              <a:t> der </a:t>
            </a:r>
            <a:r>
              <a:rPr lang="en-US" dirty="0" err="1"/>
              <a:t>Kampagne</a:t>
            </a:r>
            <a:r>
              <a:rPr lang="en-US" dirty="0"/>
              <a:t> </a:t>
            </a:r>
            <a:r>
              <a:rPr lang="en-US" dirty="0" err="1"/>
              <a:t>gibt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D34AC2-3728-4A8B-B58F-6888FAEC3D20}" type="slidenum">
              <a:rPr lang="id-ID" smtClean="0"/>
              <a:t>27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11136926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Wir haben jetzt gesehen, dass die Parteien </a:t>
            </a:r>
            <a:r>
              <a:rPr lang="de-DE" dirty="0" err="1"/>
              <a:t>DiePartei</a:t>
            </a:r>
            <a:r>
              <a:rPr lang="de-DE" dirty="0"/>
              <a:t> und AfD sehr viele Likes haben , sowie mit den Grünen die meisten „High Engagement Tweets“ mit einer hohen Reichweite. </a:t>
            </a:r>
          </a:p>
          <a:p>
            <a:r>
              <a:rPr lang="de-DE" dirty="0"/>
              <a:t>*</a:t>
            </a:r>
            <a:r>
              <a:rPr lang="de-DE" dirty="0" err="1"/>
              <a:t>click</a:t>
            </a:r>
            <a:r>
              <a:rPr lang="de-DE" dirty="0"/>
              <a:t>* Da Twitter vor allem bei jungen Leuten beliebt ist, sollte man davon ausgehen, dass diese ebenfalls die auf Twitter beliebten Parteien gewählt haben. *</a:t>
            </a:r>
            <a:r>
              <a:rPr lang="de-DE" dirty="0" err="1"/>
              <a:t>click</a:t>
            </a:r>
            <a:r>
              <a:rPr lang="de-DE" dirty="0"/>
              <a:t>*</a:t>
            </a:r>
          </a:p>
          <a:p>
            <a:r>
              <a:rPr lang="de-DE" dirty="0"/>
              <a:t>Das Wahlergebnis zeigt aber, dass dies bei der AfD nicht der Fall ist.</a:t>
            </a:r>
          </a:p>
          <a:p>
            <a:r>
              <a:rPr lang="de-DE" dirty="0"/>
              <a:t>Was könnten die Ursachen dafür sein? Eine kurze suche ergab dabei folgendes *</a:t>
            </a:r>
            <a:r>
              <a:rPr lang="de-DE" dirty="0" err="1"/>
              <a:t>click</a:t>
            </a:r>
            <a:r>
              <a:rPr lang="de-DE" dirty="0"/>
              <a:t>*</a:t>
            </a:r>
          </a:p>
          <a:p>
            <a:r>
              <a:rPr lang="de-DE" dirty="0"/>
              <a:t>Die </a:t>
            </a:r>
            <a:r>
              <a:rPr lang="de-DE" dirty="0" err="1"/>
              <a:t>Afd</a:t>
            </a:r>
            <a:r>
              <a:rPr lang="de-DE" dirty="0"/>
              <a:t> hat anscheinend ein Fake-Profile-Netzwerk welches aus jungen weiblichen hyperaktiven Accounts besteht. Doch lassen sich noch weitere Anomalien in den Daten finden? 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D34AC2-3728-4A8B-B58F-6888FAEC3D20}" type="slidenum">
              <a:rPr lang="id-ID" smtClean="0"/>
              <a:t>28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2829354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Dies ist ein </a:t>
            </a:r>
            <a:r>
              <a:rPr lang="de-DE" dirty="0" err="1"/>
              <a:t>Histogram</a:t>
            </a:r>
            <a:r>
              <a:rPr lang="de-DE" dirty="0"/>
              <a:t> mit der Anzahl von Tweets und deren Länge.</a:t>
            </a:r>
          </a:p>
          <a:p>
            <a:r>
              <a:rPr lang="de-DE" dirty="0"/>
              <a:t>SPD tweetet sehr viel im langen und kurzen Bereich und wir wissen, das sie viel mit anderen Usern interagiert.</a:t>
            </a:r>
          </a:p>
          <a:p>
            <a:r>
              <a:rPr lang="de-DE" dirty="0"/>
              <a:t>Die Graphen der meisten Parteien eher 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rechts schief, die Partei links schief.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Tweets mit über 280 Zeichen enthalten Links zu Bildern die nicht zur Zeichengrenze zählen.</a:t>
            </a:r>
            <a:endParaRPr lang="de-DE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FUNFACT: </a:t>
            </a:r>
            <a:r>
              <a:rPr lang="de-DE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durchschnittliche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Zeichenlänge von Tweets beträgt </a:t>
            </a:r>
            <a:r>
              <a:rPr lang="de-DE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33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Zeichen.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D34AC2-3728-4A8B-B58F-6888FAEC3D20}" type="slidenum">
              <a:rPr lang="id-ID" smtClean="0"/>
              <a:t>29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14103463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Vergleichen wir nun direkt die Unterschiede der Längenverteilung.</a:t>
            </a:r>
          </a:p>
          <a:p>
            <a:r>
              <a:rPr lang="de-DE" dirty="0" err="1"/>
              <a:t>Spd</a:t>
            </a:r>
            <a:r>
              <a:rPr lang="de-DE" dirty="0"/>
              <a:t>: hohe Interaktion.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Die Grünen haben die meisten Follower und ein hohe Retweet Engagement außerdem eine Gewinnerpartei. </a:t>
            </a:r>
          </a:p>
          <a:p>
            <a:r>
              <a:rPr lang="de-DE" dirty="0"/>
              <a:t>Die Partei „Die PARTEI“ ist sehr beliebt bei jungen Menschen und eine Gewinnerpartei.</a:t>
            </a:r>
          </a:p>
          <a:p>
            <a:r>
              <a:rPr lang="de-DE" dirty="0"/>
              <a:t>Die AfD </a:t>
            </a:r>
            <a:r>
              <a:rPr lang="de-DE" dirty="0" err="1"/>
              <a:t>is</a:t>
            </a:r>
            <a:r>
              <a:rPr lang="de-DE" dirty="0"/>
              <a:t> laut </a:t>
            </a:r>
            <a:r>
              <a:rPr lang="de-DE" dirty="0" err="1"/>
              <a:t>likes</a:t>
            </a:r>
            <a:r>
              <a:rPr lang="de-DE" dirty="0"/>
              <a:t> und </a:t>
            </a:r>
            <a:r>
              <a:rPr lang="de-DE" dirty="0" err="1"/>
              <a:t>retweets</a:t>
            </a:r>
            <a:r>
              <a:rPr lang="de-DE" dirty="0"/>
              <a:t> auch sehr beliebt, ebenfalls Gewinner wurde aber von jungen Leuten nicht gewählt.</a:t>
            </a:r>
          </a:p>
          <a:p>
            <a:r>
              <a:rPr lang="de-DE" dirty="0"/>
              <a:t>Die </a:t>
            </a:r>
            <a:r>
              <a:rPr lang="de-DE" dirty="0" err="1"/>
              <a:t>Tweetlänge</a:t>
            </a:r>
            <a:r>
              <a:rPr lang="de-DE" dirty="0"/>
              <a:t> gibt Hinweise, dass nur wenig „normale“ Interaktion stattfindet sondern oft die maximale Länge von Tweets ausgereizt wird. </a:t>
            </a:r>
          </a:p>
          <a:p>
            <a:r>
              <a:rPr lang="de-DE" dirty="0"/>
              <a:t>Es ist anhand dieser Daten schwer zu sagen ob die AFD Twitter Kampagne erfolgreich war oder nicht. </a:t>
            </a:r>
          </a:p>
          <a:p>
            <a:r>
              <a:rPr lang="de-DE" dirty="0"/>
              <a:t>Was man aber mit Sicherheit sagen kann … *</a:t>
            </a:r>
            <a:r>
              <a:rPr lang="de-DE" dirty="0" err="1"/>
              <a:t>click</a:t>
            </a:r>
            <a:r>
              <a:rPr lang="de-DE" dirty="0"/>
              <a:t>*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FD34AC2-3728-4A8B-B58F-6888FAEC3D20}" type="slidenum">
              <a:rPr kumimoji="0" lang="id-ID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id-ID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852440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Als Erstes: Twitter Statistiken: Wer nutzt Twitter eigentlich?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2. Der Hintergrund zur Europawahl und die Klassifizierung in Gruppen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3. Der HAUPTTEIL: Beschreibende Analyse - Überblick der einzelnen Accounts.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Fragen: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1. Gibt es Indikatoren für eine erfolgreiche </a:t>
            </a:r>
            <a:r>
              <a:rPr lang="de-DE" dirty="0" err="1"/>
              <a:t>Twitterkampagne</a:t>
            </a:r>
            <a:r>
              <a:rPr lang="de-DE" dirty="0"/>
              <a:t>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2. Finden sich Anomalien oder interessante Datenpunkte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Und ein Ausblick auf weitere Analysemöglichkeiten.</a:t>
            </a:r>
          </a:p>
          <a:p>
            <a:pPr marL="1143000" marR="0" lvl="2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4"/>
              <a:tabLst/>
              <a:defRPr/>
            </a:pPr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Zuletzt kommt ein Technischer Überblick über den </a:t>
            </a:r>
            <a:r>
              <a:rPr lang="de-DE" dirty="0" err="1"/>
              <a:t>Clienten</a:t>
            </a:r>
            <a:r>
              <a:rPr lang="de-DE" dirty="0"/>
              <a:t>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FD34AC2-3728-4A8B-B58F-6888FAEC3D20}" type="slidenum">
              <a:rPr kumimoji="0" lang="id-ID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id-ID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3415622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…ist das der Preis für </a:t>
            </a:r>
            <a:r>
              <a:rPr lang="de-DE" dirty="0" err="1"/>
              <a:t>denaller</a:t>
            </a:r>
            <a:r>
              <a:rPr lang="de-DE" dirty="0"/>
              <a:t> beliebtesten Tweet mit der höchsten Retweet Rate an die Partei Die PARTEI mit dem AFD-Blocker geht!</a:t>
            </a:r>
          </a:p>
          <a:p>
            <a:r>
              <a:rPr lang="de-DE" dirty="0"/>
              <a:t>Bei dem AFD-Blocker handelt es sich um ein Browser-Addon welches AfD-Content blockiert, diese ist ebenfalls offline verfügbar.</a:t>
            </a:r>
          </a:p>
          <a:p>
            <a:r>
              <a:rPr lang="de-DE" dirty="0"/>
              <a:t>Man kann also davon ausgehen, dass die AfD auf Twitter nicht den allerhöchsten Beliebtheitsgrad hat.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D34AC2-3728-4A8B-B58F-6888FAEC3D20}" type="slidenum">
              <a:rPr lang="id-ID" smtClean="0"/>
              <a:t>31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45111133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Next steps: </a:t>
            </a:r>
            <a:r>
              <a:rPr lang="en-GB" dirty="0" err="1"/>
              <a:t>Weitere</a:t>
            </a:r>
            <a:r>
              <a:rPr lang="en-GB" dirty="0"/>
              <a:t> </a:t>
            </a:r>
            <a:r>
              <a:rPr lang="en-GB" dirty="0" err="1"/>
              <a:t>Analyseideen</a:t>
            </a:r>
            <a:endParaRPr lang="en-GB" dirty="0"/>
          </a:p>
          <a:p>
            <a:r>
              <a:rPr lang="en-GB" dirty="0"/>
              <a:t>Wie </a:t>
            </a:r>
            <a:r>
              <a:rPr lang="en-GB" dirty="0" err="1"/>
              <a:t>viele</a:t>
            </a:r>
            <a:r>
              <a:rPr lang="en-GB" dirty="0"/>
              <a:t> Follower </a:t>
            </a:r>
            <a:r>
              <a:rPr lang="en-GB" dirty="0" err="1"/>
              <a:t>haben</a:t>
            </a:r>
            <a:r>
              <a:rPr lang="en-GB" dirty="0"/>
              <a:t> die </a:t>
            </a:r>
            <a:r>
              <a:rPr lang="en-GB" dirty="0" err="1"/>
              <a:t>Parteien</a:t>
            </a:r>
            <a:r>
              <a:rPr lang="en-GB" dirty="0"/>
              <a:t> </a:t>
            </a:r>
            <a:r>
              <a:rPr lang="en-GB" dirty="0" err="1"/>
              <a:t>über</a:t>
            </a:r>
            <a:r>
              <a:rPr lang="en-GB" dirty="0"/>
              <a:t> die Zeit </a:t>
            </a:r>
            <a:r>
              <a:rPr lang="en-GB" dirty="0" err="1"/>
              <a:t>hinzugewonnen</a:t>
            </a:r>
            <a:r>
              <a:rPr lang="en-GB" dirty="0"/>
              <a:t>.</a:t>
            </a:r>
          </a:p>
          <a:p>
            <a:r>
              <a:rPr lang="en-GB" dirty="0"/>
              <a:t>Die </a:t>
            </a:r>
            <a:r>
              <a:rPr lang="en-GB" dirty="0" err="1"/>
              <a:t>Daten</a:t>
            </a:r>
            <a:r>
              <a:rPr lang="en-GB" dirty="0"/>
              <a:t> um </a:t>
            </a:r>
            <a:r>
              <a:rPr lang="en-GB" dirty="0" err="1"/>
              <a:t>Unteraccounts</a:t>
            </a:r>
            <a:r>
              <a:rPr lang="en-GB" dirty="0"/>
              <a:t> und </a:t>
            </a:r>
            <a:r>
              <a:rPr lang="en-GB" dirty="0" err="1"/>
              <a:t>vll</a:t>
            </a:r>
            <a:r>
              <a:rPr lang="en-GB" dirty="0"/>
              <a:t>. Accounts von  </a:t>
            </a:r>
            <a:r>
              <a:rPr lang="en-GB" dirty="0" err="1"/>
              <a:t>Mitgliedern</a:t>
            </a:r>
            <a:r>
              <a:rPr lang="en-GB" dirty="0"/>
              <a:t> der </a:t>
            </a:r>
            <a:r>
              <a:rPr lang="en-GB" dirty="0" err="1"/>
              <a:t>Parteien</a:t>
            </a:r>
            <a:r>
              <a:rPr lang="en-GB" dirty="0"/>
              <a:t> </a:t>
            </a:r>
            <a:r>
              <a:rPr lang="en-GB" dirty="0" err="1"/>
              <a:t>erweitern</a:t>
            </a:r>
            <a:r>
              <a:rPr lang="en-GB" dirty="0"/>
              <a:t> .</a:t>
            </a:r>
          </a:p>
          <a:p>
            <a:r>
              <a:rPr lang="en-GB" dirty="0"/>
              <a:t>Die oft </a:t>
            </a:r>
            <a:r>
              <a:rPr lang="en-GB" dirty="0" err="1"/>
              <a:t>retweetenden</a:t>
            </a:r>
            <a:r>
              <a:rPr lang="en-GB" dirty="0"/>
              <a:t> Accounts </a:t>
            </a:r>
            <a:r>
              <a:rPr lang="en-GB" dirty="0" err="1"/>
              <a:t>überprüfen</a:t>
            </a:r>
            <a:r>
              <a:rPr lang="en-GB" dirty="0"/>
              <a:t>, </a:t>
            </a:r>
            <a:r>
              <a:rPr lang="en-GB" dirty="0" err="1"/>
              <a:t>ob</a:t>
            </a:r>
            <a:r>
              <a:rPr lang="en-GB" dirty="0"/>
              <a:t> </a:t>
            </a:r>
            <a:r>
              <a:rPr lang="en-GB" dirty="0" err="1"/>
              <a:t>sich</a:t>
            </a:r>
            <a:r>
              <a:rPr lang="en-GB" dirty="0"/>
              <a:t> </a:t>
            </a:r>
            <a:r>
              <a:rPr lang="en-GB" dirty="0" err="1"/>
              <a:t>anhand</a:t>
            </a:r>
            <a:r>
              <a:rPr lang="en-GB" dirty="0"/>
              <a:t> </a:t>
            </a:r>
            <a:r>
              <a:rPr lang="en-GB" dirty="0" err="1"/>
              <a:t>deren</a:t>
            </a:r>
            <a:r>
              <a:rPr lang="en-GB" dirty="0"/>
              <a:t> </a:t>
            </a:r>
            <a:r>
              <a:rPr lang="en-GB" dirty="0" err="1"/>
              <a:t>Verhaltens</a:t>
            </a:r>
            <a:r>
              <a:rPr lang="en-GB" dirty="0"/>
              <a:t> </a:t>
            </a:r>
            <a:r>
              <a:rPr lang="de-DE" dirty="0"/>
              <a:t>Muster erkennen lassen (Bots der Retweet Netzwerk)</a:t>
            </a:r>
            <a:endParaRPr lang="en-GB" dirty="0"/>
          </a:p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D34AC2-3728-4A8B-B58F-6888FAEC3D20}" type="slidenum">
              <a:rPr lang="id-ID" smtClean="0"/>
              <a:t>32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9287065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GB" dirty="0"/>
              <a:t>Yet Another </a:t>
            </a:r>
            <a:r>
              <a:rPr lang="en-GB" dirty="0" err="1"/>
              <a:t>TwitterClient</a:t>
            </a:r>
            <a:r>
              <a:rPr lang="en-GB" dirty="0"/>
              <a:t>  , KURZ </a:t>
            </a:r>
            <a:r>
              <a:rPr lang="en-GB" dirty="0" err="1"/>
              <a:t>YATClient</a:t>
            </a:r>
            <a:endParaRPr lang="en-GB" dirty="0"/>
          </a:p>
          <a:p>
            <a:pPr marL="171450" indent="-171450">
              <a:buFontTx/>
              <a:buChar char="-"/>
            </a:pPr>
            <a:endParaRPr lang="en-GB" dirty="0"/>
          </a:p>
          <a:p>
            <a:pPr marL="171450" indent="-171450">
              <a:buFontTx/>
              <a:buChar char="-"/>
            </a:pPr>
            <a:r>
              <a:rPr lang="en-GB" dirty="0" err="1"/>
              <a:t>Aufteilung</a:t>
            </a:r>
            <a:endParaRPr lang="en-GB" dirty="0"/>
          </a:p>
          <a:p>
            <a:pPr marL="628650" lvl="1" indent="-171450">
              <a:buFontTx/>
              <a:buChar char="-"/>
            </a:pPr>
            <a:r>
              <a:rPr lang="en-GB" dirty="0" err="1"/>
              <a:t>TwitterAuthenticator</a:t>
            </a:r>
            <a:r>
              <a:rPr lang="en-GB" dirty="0"/>
              <a:t>: </a:t>
            </a:r>
            <a:r>
              <a:rPr lang="en-GB" dirty="0" err="1"/>
              <a:t>Setzt</a:t>
            </a:r>
            <a:r>
              <a:rPr lang="en-GB" dirty="0"/>
              <a:t> den </a:t>
            </a:r>
            <a:r>
              <a:rPr lang="en-GB" dirty="0" err="1"/>
              <a:t>Zugang</a:t>
            </a:r>
            <a:r>
              <a:rPr lang="en-GB" dirty="0"/>
              <a:t> </a:t>
            </a:r>
            <a:r>
              <a:rPr lang="en-GB" dirty="0" err="1"/>
              <a:t>zur</a:t>
            </a:r>
            <a:r>
              <a:rPr lang="en-GB" dirty="0"/>
              <a:t> </a:t>
            </a:r>
            <a:r>
              <a:rPr lang="en-GB" dirty="0" err="1"/>
              <a:t>TwitterAPI</a:t>
            </a:r>
            <a:r>
              <a:rPr lang="en-GB" dirty="0"/>
              <a:t> </a:t>
            </a:r>
          </a:p>
          <a:p>
            <a:pPr marL="628650" lvl="1" indent="-171450">
              <a:buFontTx/>
              <a:buChar char="-"/>
            </a:pPr>
            <a:r>
              <a:rPr lang="en-GB" dirty="0" err="1"/>
              <a:t>TwitterClient</a:t>
            </a:r>
            <a:r>
              <a:rPr lang="en-GB" dirty="0"/>
              <a:t>: </a:t>
            </a:r>
            <a:r>
              <a:rPr lang="en-GB" dirty="0" err="1"/>
              <a:t>Mithilfe</a:t>
            </a:r>
            <a:r>
              <a:rPr lang="en-GB" dirty="0"/>
              <a:t> des </a:t>
            </a:r>
            <a:r>
              <a:rPr lang="en-GB" dirty="0" err="1"/>
              <a:t>Zugangs</a:t>
            </a:r>
            <a:r>
              <a:rPr lang="en-GB" dirty="0"/>
              <a:t>: </a:t>
            </a:r>
            <a:r>
              <a:rPr lang="en-GB" dirty="0" err="1"/>
              <a:t>Ziehen</a:t>
            </a:r>
            <a:r>
              <a:rPr lang="en-GB" dirty="0"/>
              <a:t> der </a:t>
            </a:r>
            <a:r>
              <a:rPr lang="en-GB" dirty="0" err="1"/>
              <a:t>Rohdaten</a:t>
            </a:r>
            <a:endParaRPr lang="en-GB" dirty="0"/>
          </a:p>
          <a:p>
            <a:pPr marL="628650" lvl="1" indent="-171450">
              <a:buFontTx/>
              <a:buChar char="-"/>
            </a:pPr>
            <a:r>
              <a:rPr lang="en-GB" dirty="0" err="1"/>
              <a:t>TweetAnalyzer</a:t>
            </a:r>
            <a:r>
              <a:rPr lang="en-GB" dirty="0"/>
              <a:t>: Manipulation, plotting des </a:t>
            </a:r>
            <a:r>
              <a:rPr lang="en-GB" dirty="0" err="1"/>
              <a:t>Tweetdatensatzes</a:t>
            </a:r>
            <a:r>
              <a:rPr lang="en-GB" dirty="0"/>
              <a:t> </a:t>
            </a:r>
            <a:r>
              <a:rPr lang="en-GB" dirty="0" err="1"/>
              <a:t>als</a:t>
            </a:r>
            <a:r>
              <a:rPr lang="en-GB" dirty="0"/>
              <a:t> </a:t>
            </a:r>
            <a:r>
              <a:rPr lang="en-GB" dirty="0" err="1"/>
              <a:t>Hauptfunktionen</a:t>
            </a:r>
            <a:endParaRPr lang="en-GB" dirty="0"/>
          </a:p>
          <a:p>
            <a:pPr marL="628650" lvl="1" indent="-171450">
              <a:buFontTx/>
              <a:buChar char="-"/>
            </a:pPr>
            <a:r>
              <a:rPr lang="en-GB" dirty="0" err="1"/>
              <a:t>UserAnalyzer</a:t>
            </a:r>
            <a:r>
              <a:rPr lang="en-GB" dirty="0"/>
              <a:t>: </a:t>
            </a:r>
            <a:r>
              <a:rPr lang="en-GB" dirty="0" err="1"/>
              <a:t>Äquivalten</a:t>
            </a:r>
            <a:r>
              <a:rPr lang="en-GB" dirty="0"/>
              <a:t> </a:t>
            </a:r>
            <a:r>
              <a:rPr lang="en-GB" dirty="0" err="1"/>
              <a:t>zum</a:t>
            </a:r>
            <a:r>
              <a:rPr lang="en-GB" dirty="0"/>
              <a:t> </a:t>
            </a:r>
            <a:r>
              <a:rPr lang="en-GB" dirty="0" err="1"/>
              <a:t>TweetAnalyzer</a:t>
            </a:r>
            <a:r>
              <a:rPr lang="en-GB" dirty="0"/>
              <a:t> für </a:t>
            </a:r>
            <a:r>
              <a:rPr lang="en-GB" dirty="0" err="1"/>
              <a:t>Userdaten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D34AC2-3728-4A8B-B58F-6888FAEC3D20}" type="slidenum">
              <a:rPr lang="id-ID" smtClean="0"/>
              <a:t>33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9851683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de-DE" dirty="0"/>
              <a:t>Wir sehen die Nutzung von sozialen Netzwerken in Deutschland in Prozent.</a:t>
            </a:r>
          </a:p>
          <a:p>
            <a:pPr marL="0" indent="0">
              <a:buFontTx/>
              <a:buNone/>
            </a:pPr>
            <a:r>
              <a:rPr lang="de-DE" dirty="0"/>
              <a:t>Facebook führt mit 67,4% danach folgt Pinterest mit 17,68% und dann Twitter mit 5,2%</a:t>
            </a:r>
          </a:p>
          <a:p>
            <a:pPr marL="0" indent="0">
              <a:buFontTx/>
              <a:buNone/>
            </a:pPr>
            <a:r>
              <a:rPr lang="de-DE" dirty="0"/>
              <a:t>Dahinter kommen </a:t>
            </a:r>
            <a:r>
              <a:rPr lang="de-DE" dirty="0" err="1"/>
              <a:t>Youtube</a:t>
            </a:r>
            <a:r>
              <a:rPr lang="de-DE" dirty="0"/>
              <a:t> 5%, Tumbler 1,72% und Instagram 1,7%</a:t>
            </a:r>
          </a:p>
          <a:p>
            <a:pPr marL="171450" indent="-171450">
              <a:buFontTx/>
              <a:buChar char="-"/>
            </a:pPr>
            <a:endParaRPr lang="de-DE" dirty="0"/>
          </a:p>
          <a:p>
            <a:r>
              <a:rPr lang="de-DE" dirty="0"/>
              <a:t>Der Anteil von Twitter mit 5% ist also relativ gering.</a:t>
            </a:r>
          </a:p>
          <a:p>
            <a:endParaRPr lang="de-DE" dirty="0"/>
          </a:p>
          <a:p>
            <a:r>
              <a:rPr lang="de-DE" dirty="0"/>
              <a:t>Dies sollte man bedenken wenn man Rückschlüsse oder vorhersagen auf den Wahlkampf macht.</a:t>
            </a:r>
          </a:p>
          <a:p>
            <a:pPr marL="0" indent="0">
              <a:buFontTx/>
              <a:buNone/>
            </a:pPr>
            <a:r>
              <a:rPr lang="de-DE" dirty="0">
                <a:sym typeface="Wingdings" panose="05000000000000000000" pitchFamily="2" charset="2"/>
              </a:rPr>
              <a:t>„</a:t>
            </a:r>
            <a:r>
              <a:rPr lang="de-DE" dirty="0" err="1">
                <a:sym typeface="Wingdings" panose="05000000000000000000" pitchFamily="2" charset="2"/>
              </a:rPr>
              <a:t>predictability</a:t>
            </a:r>
            <a:r>
              <a:rPr lang="de-DE" dirty="0">
                <a:sym typeface="Wingdings" panose="05000000000000000000" pitchFamily="2" charset="2"/>
              </a:rPr>
              <a:t>“ (Aussagefähigkeit) einer </a:t>
            </a:r>
            <a:r>
              <a:rPr lang="de-DE" dirty="0" err="1">
                <a:sym typeface="Wingdings" panose="05000000000000000000" pitchFamily="2" charset="2"/>
              </a:rPr>
              <a:t>Twitteranalyse</a:t>
            </a:r>
            <a:r>
              <a:rPr lang="de-DE" dirty="0">
                <a:sym typeface="Wingdings" panose="05000000000000000000" pitchFamily="2" charset="2"/>
              </a:rPr>
              <a:t> auf das Wahlergebnis.</a:t>
            </a:r>
            <a:endParaRPr lang="de-DE" dirty="0"/>
          </a:p>
          <a:p>
            <a:pPr marL="0" indent="0">
              <a:buFontTx/>
              <a:buNone/>
            </a:pPr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D34AC2-3728-4A8B-B58F-6888FAEC3D20}" type="slidenum">
              <a:rPr lang="id-ID" smtClean="0"/>
              <a:t>4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2955491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de-DE" dirty="0"/>
              <a:t>Hier sehen wir die Benutzung von Twitter anhand der verschiedenen Altersgruppen. Twitter wird von 38% der Personen zwischen 18 und 29 benutzt.</a:t>
            </a:r>
          </a:p>
          <a:p>
            <a:pPr marL="0" indent="0">
              <a:buFontTx/>
              <a:buNone/>
            </a:pPr>
            <a:r>
              <a:rPr lang="de-DE" dirty="0"/>
              <a:t>Danach folgen die 30-49 jährigen mit 26%, die 50-64 jährigen mit 17% und zuletzt Personen über 65 und mehr mit 7%.</a:t>
            </a:r>
          </a:p>
          <a:p>
            <a:pPr marL="0" indent="0">
              <a:buFontTx/>
              <a:buNone/>
            </a:pPr>
            <a:r>
              <a:rPr lang="de-DE" dirty="0"/>
              <a:t>Bei der Benutzung nach Geschlecht führen die Männer mit 66% Anteil und nur 34% der weiblichen Befragten nutzt Twitter.</a:t>
            </a:r>
          </a:p>
          <a:p>
            <a:pPr marL="0" indent="0">
              <a:buFontTx/>
              <a:buNone/>
            </a:pP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 Interessant bei der Betrachtung der Anzahl an Followern der einzelnen Accounts</a:t>
            </a:r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D34AC2-3728-4A8B-B58F-6888FAEC3D20}" type="slidenum">
              <a:rPr lang="id-ID" smtClean="0"/>
              <a:t>5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7719237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Wir halten also fest:  5% Anteil in Deutschland nutzen Twitter</a:t>
            </a:r>
          </a:p>
          <a:p>
            <a:pPr marL="171450" indent="-171450">
              <a:buFontTx/>
              <a:buChar char="-"/>
            </a:pP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Überwiegend von jungen männlichen Personen wird Twitter genutzt</a:t>
            </a:r>
          </a:p>
          <a:p>
            <a:pPr marL="171450" indent="-171450">
              <a:buFontTx/>
              <a:buChar char="-"/>
            </a:pP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Nochmals: Bei Aussagegehalt aufpassen!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D34AC2-3728-4A8B-B58F-6888FAEC3D20}" type="slidenum">
              <a:rPr lang="id-ID" smtClean="0"/>
              <a:t>6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5638406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Die Europawahlen 2019 fanden vom 24. bis 26. Mai statt. </a:t>
            </a:r>
          </a:p>
          <a:p>
            <a:r>
              <a:rPr lang="de-DE" dirty="0"/>
              <a:t>Als Ergebnis der Wahl gab es in Deutschland acht politische Parteien, die zwei oder mehr Sitze im Parlament hatten. </a:t>
            </a:r>
          </a:p>
          <a:p>
            <a:r>
              <a:rPr lang="de-DE" dirty="0"/>
              <a:t>Unser Projekt analysiert die Twitter-Daten in den drei Wochen vor der Wahl, um nach Erkenntnissen über das Ergebnis zu suchen.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CDU/CSU </a:t>
            </a:r>
            <a:r>
              <a:rPr lang="en-US" sz="12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verloren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ca.15% der </a:t>
            </a:r>
            <a:r>
              <a:rPr lang="en-US" sz="12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Sitze</a:t>
            </a:r>
            <a:endParaRPr lang="en-US" sz="1600" b="0" i="0" u="none" strike="noStrike" dirty="0"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SPD </a:t>
            </a:r>
            <a:r>
              <a:rPr lang="en-US" sz="12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verloren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ca.40% der </a:t>
            </a:r>
            <a:r>
              <a:rPr lang="en-US" sz="12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Sitze</a:t>
            </a:r>
            <a:endParaRPr lang="en-US" sz="1600" b="0" i="0" u="none" strike="noStrike" dirty="0">
              <a:effectLst/>
              <a:latin typeface="Arial" panose="020B0604020202020204" pitchFamily="34" charset="0"/>
            </a:endParaRPr>
          </a:p>
          <a:p>
            <a:r>
              <a:rPr lang="de-DE" dirty="0"/>
              <a:t>Die Grünen konnten ihre Plätze nahezu verdoppeln – 90%</a:t>
            </a:r>
          </a:p>
          <a:p>
            <a:r>
              <a:rPr lang="de-DE" dirty="0" err="1"/>
              <a:t>DieLinke</a:t>
            </a:r>
            <a:r>
              <a:rPr lang="de-DE" dirty="0"/>
              <a:t> hat sich um </a:t>
            </a:r>
            <a:r>
              <a:rPr lang="de-DE" dirty="0" err="1"/>
              <a:t>ca</a:t>
            </a:r>
            <a:r>
              <a:rPr lang="de-DE" dirty="0"/>
              <a:t> 30% verschlechtert.</a:t>
            </a:r>
          </a:p>
          <a:p>
            <a:r>
              <a:rPr lang="de-DE" dirty="0"/>
              <a:t>Partei und </a:t>
            </a:r>
            <a:r>
              <a:rPr lang="de-DE" dirty="0" err="1"/>
              <a:t>FreieWähler</a:t>
            </a:r>
            <a:r>
              <a:rPr lang="de-DE" dirty="0"/>
              <a:t> konnten ihre Plätze verdoppeln.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D34AC2-3728-4A8B-B58F-6888FAEC3D20}" type="slidenum">
              <a:rPr lang="id-ID" smtClean="0"/>
              <a:t>7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7669420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 dirty="0"/>
              <a:t>Auf das Wahlergebnis aufbauend, haben wir eine Kategorisierung vorgenommen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de-DE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 dirty="0"/>
              <a:t>Hier haben wir 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 dirty="0"/>
              <a:t>die Parteien die Sitze hinzugewonnen haben in die „Winner“ Kategorie gepackt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 dirty="0"/>
              <a:t>Und die Parteien, die Plätze verloren haben in die „Loser“ Kategorie gepackt </a:t>
            </a:r>
          </a:p>
          <a:p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Beachte: Einteilung ausschließlich auf Basis der Veränderung an Sitzen!</a:t>
            </a:r>
          </a:p>
          <a:p>
            <a:pPr marL="171450" indent="-171450">
              <a:buFontTx/>
              <a:buChar char="-"/>
            </a:pP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Naive Klassifizierung (Grobe Einteilung vorgenommen um die </a:t>
            </a:r>
            <a:r>
              <a:rPr lang="de-DE" dirty="0" err="1"/>
              <a:t>parteien</a:t>
            </a:r>
            <a:r>
              <a:rPr lang="de-DE" dirty="0"/>
              <a:t> zu gruppieren und auf dieses </a:t>
            </a:r>
            <a:r>
              <a:rPr lang="de-DE" dirty="0" err="1"/>
              <a:t>basis</a:t>
            </a:r>
            <a:r>
              <a:rPr lang="de-DE" dirty="0"/>
              <a:t> auszuwerten)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FD34AC2-3728-4A8B-B58F-6888FAEC3D20}" type="slidenum">
              <a:rPr kumimoji="0" lang="id-ID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id-ID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166236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GB" dirty="0"/>
              <a:t>NÄCHSTER CHECKPOINT : </a:t>
            </a:r>
          </a:p>
          <a:p>
            <a:pPr marL="0" indent="0">
              <a:buFontTx/>
              <a:buNone/>
            </a:pPr>
            <a:endParaRPr lang="en-GB" dirty="0"/>
          </a:p>
          <a:p>
            <a:pPr marL="0" indent="0">
              <a:buFontTx/>
              <a:buNone/>
            </a:pPr>
            <a:r>
              <a:rPr lang="en-GB" dirty="0"/>
              <a:t>BESONDERS HERVORHEBEN:</a:t>
            </a:r>
          </a:p>
          <a:p>
            <a:pPr marL="171450" indent="-171450">
              <a:buFontTx/>
              <a:buChar char="-"/>
            </a:pPr>
            <a:endParaRPr lang="en-GB" dirty="0"/>
          </a:p>
          <a:p>
            <a:pPr marL="171450" indent="-171450">
              <a:buFontTx/>
              <a:buChar char="-"/>
            </a:pPr>
            <a:r>
              <a:rPr lang="en-GB" dirty="0" err="1"/>
              <a:t>Wir</a:t>
            </a:r>
            <a:r>
              <a:rPr lang="en-GB" dirty="0"/>
              <a:t> </a:t>
            </a:r>
            <a:r>
              <a:rPr lang="en-GB" dirty="0" err="1"/>
              <a:t>analysieren</a:t>
            </a:r>
            <a:r>
              <a:rPr lang="en-GB" dirty="0"/>
              <a:t> 9 </a:t>
            </a:r>
            <a:r>
              <a:rPr lang="en-GB" dirty="0" err="1"/>
              <a:t>Parteien</a:t>
            </a:r>
            <a:endParaRPr lang="en-GB" dirty="0"/>
          </a:p>
          <a:p>
            <a:pPr marL="171450" indent="-171450">
              <a:buFontTx/>
              <a:buChar char="-"/>
            </a:pPr>
            <a:endParaRPr lang="en-GB" dirty="0"/>
          </a:p>
          <a:p>
            <a:pPr marL="171450" indent="-171450">
              <a:buFontTx/>
              <a:buChar char="-"/>
            </a:pPr>
            <a:r>
              <a:rPr lang="en-GB" dirty="0" err="1"/>
              <a:t>Kategorisiert</a:t>
            </a:r>
            <a:r>
              <a:rPr lang="en-GB" dirty="0"/>
              <a:t> in </a:t>
            </a:r>
            <a:r>
              <a:rPr lang="en-GB" dirty="0" err="1"/>
              <a:t>Gewinner</a:t>
            </a:r>
            <a:r>
              <a:rPr lang="en-GB" dirty="0"/>
              <a:t> und </a:t>
            </a:r>
            <a:r>
              <a:rPr lang="en-GB" dirty="0" err="1"/>
              <a:t>Verlierer</a:t>
            </a:r>
            <a:r>
              <a:rPr lang="en-GB" dirty="0"/>
              <a:t> </a:t>
            </a:r>
          </a:p>
          <a:p>
            <a:pPr marL="171450" indent="-171450">
              <a:buFontTx/>
              <a:buChar char="-"/>
            </a:pPr>
            <a:endParaRPr lang="en-GB" dirty="0"/>
          </a:p>
          <a:p>
            <a:pPr marL="171450" indent="-171450">
              <a:buFontTx/>
              <a:buChar char="-"/>
            </a:pPr>
            <a:r>
              <a:rPr lang="en-GB" dirty="0"/>
              <a:t>ALLE </a:t>
            </a:r>
            <a:r>
              <a:rPr lang="en-GB" dirty="0" err="1"/>
              <a:t>folgenden</a:t>
            </a:r>
            <a:r>
              <a:rPr lang="en-GB" dirty="0"/>
              <a:t> </a:t>
            </a:r>
            <a:r>
              <a:rPr lang="en-GB" dirty="0" err="1"/>
              <a:t>Analysen</a:t>
            </a:r>
            <a:r>
              <a:rPr lang="en-GB" dirty="0"/>
              <a:t> </a:t>
            </a:r>
            <a:r>
              <a:rPr lang="en-GB" dirty="0" err="1"/>
              <a:t>beschränken</a:t>
            </a:r>
            <a:r>
              <a:rPr lang="en-GB" dirty="0"/>
              <a:t> </a:t>
            </a:r>
            <a:r>
              <a:rPr lang="en-GB" dirty="0" err="1"/>
              <a:t>sich</a:t>
            </a:r>
            <a:r>
              <a:rPr lang="en-GB" dirty="0"/>
              <a:t> auf den </a:t>
            </a:r>
            <a:r>
              <a:rPr lang="en-GB" dirty="0" err="1"/>
              <a:t>Vergleich</a:t>
            </a:r>
            <a:r>
              <a:rPr lang="en-GB" dirty="0"/>
              <a:t> </a:t>
            </a:r>
            <a:r>
              <a:rPr lang="en-GB" dirty="0" err="1"/>
              <a:t>dieser</a:t>
            </a:r>
            <a:r>
              <a:rPr lang="en-GB" dirty="0"/>
              <a:t> </a:t>
            </a:r>
            <a:r>
              <a:rPr lang="en-GB" dirty="0" err="1"/>
              <a:t>Gruppierungen</a:t>
            </a:r>
            <a:r>
              <a:rPr lang="en-GB" dirty="0"/>
              <a:t> (Sei es </a:t>
            </a:r>
            <a:r>
              <a:rPr lang="en-GB" dirty="0" err="1"/>
              <a:t>bezüglich</a:t>
            </a:r>
            <a:r>
              <a:rPr lang="en-GB" dirty="0"/>
              <a:t> der </a:t>
            </a:r>
            <a:r>
              <a:rPr lang="en-GB" dirty="0" err="1"/>
              <a:t>Aufspaltung</a:t>
            </a:r>
            <a:r>
              <a:rPr lang="en-GB" dirty="0"/>
              <a:t> in </a:t>
            </a:r>
            <a:r>
              <a:rPr lang="en-GB" dirty="0" err="1"/>
              <a:t>zwei</a:t>
            </a:r>
            <a:r>
              <a:rPr lang="en-GB" dirty="0"/>
              <a:t> </a:t>
            </a:r>
            <a:r>
              <a:rPr lang="en-GB" dirty="0" err="1"/>
              <a:t>Graphen</a:t>
            </a:r>
            <a:r>
              <a:rPr lang="en-GB" dirty="0"/>
              <a:t> </a:t>
            </a:r>
            <a:r>
              <a:rPr lang="en-GB" dirty="0" err="1"/>
              <a:t>oder</a:t>
            </a:r>
            <a:r>
              <a:rPr lang="en-GB" dirty="0"/>
              <a:t> </a:t>
            </a:r>
            <a:r>
              <a:rPr lang="en-GB" dirty="0" err="1"/>
              <a:t>bspw</a:t>
            </a:r>
            <a:r>
              <a:rPr lang="en-GB" dirty="0"/>
              <a:t>. </a:t>
            </a:r>
            <a:r>
              <a:rPr lang="en-GB" dirty="0" err="1"/>
              <a:t>Als</a:t>
            </a:r>
            <a:r>
              <a:rPr lang="en-GB" dirty="0"/>
              <a:t> </a:t>
            </a:r>
            <a:r>
              <a:rPr lang="en-GB" dirty="0" err="1"/>
              <a:t>Colorcodierung</a:t>
            </a:r>
            <a:r>
              <a:rPr lang="en-GB" dirty="0"/>
              <a:t>)</a:t>
            </a:r>
          </a:p>
          <a:p>
            <a:pPr marL="171450" indent="-171450">
              <a:buFontTx/>
              <a:buChar char="-"/>
            </a:pPr>
            <a:endParaRPr lang="en-GB" dirty="0"/>
          </a:p>
          <a:p>
            <a:pPr marL="0" indent="0">
              <a:buFontTx/>
              <a:buNone/>
            </a:pP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D34AC2-3728-4A8B-B58F-6888FAEC3D20}" type="slidenum">
              <a:rPr lang="id-ID" smtClean="0"/>
              <a:t>9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481015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7/17/2019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50581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7/17/2019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95470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7/17/2019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94202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7/17/2019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21315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7/17/2019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23978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7/17/2019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20680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7/17/2019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48359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7/17/2019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56189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7/17/2019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26417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7/17/2019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3288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23B832CC-E04A-47A7-966D-475AEA6409A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89139" y="2491272"/>
            <a:ext cx="2807036" cy="2804628"/>
          </a:xfrm>
          <a:custGeom>
            <a:avLst/>
            <a:gdLst>
              <a:gd name="connsiteX0" fmla="*/ 1406866 w 2807036"/>
              <a:gd name="connsiteY0" fmla="*/ 0 h 2804628"/>
              <a:gd name="connsiteX1" fmla="*/ 2061159 w 2807036"/>
              <a:gd name="connsiteY1" fmla="*/ 271017 h 2804628"/>
              <a:gd name="connsiteX2" fmla="*/ 2542705 w 2807036"/>
              <a:gd name="connsiteY2" fmla="*/ 752562 h 2804628"/>
              <a:gd name="connsiteX3" fmla="*/ 2796783 w 2807036"/>
              <a:gd name="connsiteY3" fmla="*/ 1230127 h 2804628"/>
              <a:gd name="connsiteX4" fmla="*/ 2807036 w 2807036"/>
              <a:gd name="connsiteY4" fmla="*/ 1301178 h 2804628"/>
              <a:gd name="connsiteX5" fmla="*/ 2807036 w 2807036"/>
              <a:gd name="connsiteY5" fmla="*/ 1512532 h 2804628"/>
              <a:gd name="connsiteX6" fmla="*/ 2796783 w 2807036"/>
              <a:gd name="connsiteY6" fmla="*/ 1583584 h 2804628"/>
              <a:gd name="connsiteX7" fmla="*/ 2542705 w 2807036"/>
              <a:gd name="connsiteY7" fmla="*/ 2061148 h 2804628"/>
              <a:gd name="connsiteX8" fmla="*/ 2061149 w 2807036"/>
              <a:gd name="connsiteY8" fmla="*/ 2542704 h 2804628"/>
              <a:gd name="connsiteX9" fmla="*/ 1583585 w 2807036"/>
              <a:gd name="connsiteY9" fmla="*/ 2796782 h 2804628"/>
              <a:gd name="connsiteX10" fmla="*/ 1529213 w 2807036"/>
              <a:gd name="connsiteY10" fmla="*/ 2804628 h 2804628"/>
              <a:gd name="connsiteX11" fmla="*/ 1284499 w 2807036"/>
              <a:gd name="connsiteY11" fmla="*/ 2804628 h 2804628"/>
              <a:gd name="connsiteX12" fmla="*/ 1230128 w 2807036"/>
              <a:gd name="connsiteY12" fmla="*/ 2796782 h 2804628"/>
              <a:gd name="connsiteX13" fmla="*/ 752563 w 2807036"/>
              <a:gd name="connsiteY13" fmla="*/ 2542704 h 2804628"/>
              <a:gd name="connsiteX14" fmla="*/ 271018 w 2807036"/>
              <a:gd name="connsiteY14" fmla="*/ 2061158 h 2804628"/>
              <a:gd name="connsiteX15" fmla="*/ 271018 w 2807036"/>
              <a:gd name="connsiteY15" fmla="*/ 752572 h 2804628"/>
              <a:gd name="connsiteX16" fmla="*/ 752573 w 2807036"/>
              <a:gd name="connsiteY16" fmla="*/ 271017 h 2804628"/>
              <a:gd name="connsiteX17" fmla="*/ 1406866 w 2807036"/>
              <a:gd name="connsiteY17" fmla="*/ 0 h 2804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807036" h="2804628">
                <a:moveTo>
                  <a:pt x="1406866" y="0"/>
                </a:moveTo>
                <a:cubicBezTo>
                  <a:pt x="1643674" y="0"/>
                  <a:pt x="1880481" y="90339"/>
                  <a:pt x="2061159" y="271017"/>
                </a:cubicBezTo>
                <a:lnTo>
                  <a:pt x="2542705" y="752562"/>
                </a:lnTo>
                <a:cubicBezTo>
                  <a:pt x="2678213" y="888071"/>
                  <a:pt x="2762906" y="1055152"/>
                  <a:pt x="2796783" y="1230127"/>
                </a:cubicBezTo>
                <a:lnTo>
                  <a:pt x="2807036" y="1301178"/>
                </a:lnTo>
                <a:lnTo>
                  <a:pt x="2807036" y="1512532"/>
                </a:lnTo>
                <a:lnTo>
                  <a:pt x="2796783" y="1583584"/>
                </a:lnTo>
                <a:cubicBezTo>
                  <a:pt x="2762906" y="1758558"/>
                  <a:pt x="2678213" y="1925640"/>
                  <a:pt x="2542705" y="2061148"/>
                </a:cubicBezTo>
                <a:lnTo>
                  <a:pt x="2061149" y="2542704"/>
                </a:lnTo>
                <a:cubicBezTo>
                  <a:pt x="1925641" y="2678212"/>
                  <a:pt x="1758559" y="2762905"/>
                  <a:pt x="1583585" y="2796782"/>
                </a:cubicBezTo>
                <a:lnTo>
                  <a:pt x="1529213" y="2804628"/>
                </a:lnTo>
                <a:lnTo>
                  <a:pt x="1284499" y="2804628"/>
                </a:lnTo>
                <a:lnTo>
                  <a:pt x="1230128" y="2796782"/>
                </a:lnTo>
                <a:cubicBezTo>
                  <a:pt x="1055153" y="2762905"/>
                  <a:pt x="888072" y="2678212"/>
                  <a:pt x="752563" y="2542704"/>
                </a:cubicBezTo>
                <a:lnTo>
                  <a:pt x="271018" y="2061158"/>
                </a:lnTo>
                <a:cubicBezTo>
                  <a:pt x="-90339" y="1699802"/>
                  <a:pt x="-90339" y="1113928"/>
                  <a:pt x="271018" y="752572"/>
                </a:cubicBezTo>
                <a:lnTo>
                  <a:pt x="752573" y="271017"/>
                </a:lnTo>
                <a:cubicBezTo>
                  <a:pt x="933252" y="90339"/>
                  <a:pt x="1170059" y="0"/>
                  <a:pt x="140686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7/17/2019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6" name="Freeform: Shape 7">
            <a:extLst>
              <a:ext uri="{FF2B5EF4-FFF2-40B4-BE49-F238E27FC236}">
                <a16:creationId xmlns:a16="http://schemas.microsoft.com/office/drawing/2014/main" id="{23B832CC-E04A-47A7-966D-475AEA6409A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125882" y="2491272"/>
            <a:ext cx="2807036" cy="2804628"/>
          </a:xfrm>
          <a:custGeom>
            <a:avLst/>
            <a:gdLst>
              <a:gd name="connsiteX0" fmla="*/ 1406866 w 2807036"/>
              <a:gd name="connsiteY0" fmla="*/ 0 h 2804628"/>
              <a:gd name="connsiteX1" fmla="*/ 2061159 w 2807036"/>
              <a:gd name="connsiteY1" fmla="*/ 271017 h 2804628"/>
              <a:gd name="connsiteX2" fmla="*/ 2542705 w 2807036"/>
              <a:gd name="connsiteY2" fmla="*/ 752562 h 2804628"/>
              <a:gd name="connsiteX3" fmla="*/ 2796783 w 2807036"/>
              <a:gd name="connsiteY3" fmla="*/ 1230127 h 2804628"/>
              <a:gd name="connsiteX4" fmla="*/ 2807036 w 2807036"/>
              <a:gd name="connsiteY4" fmla="*/ 1301178 h 2804628"/>
              <a:gd name="connsiteX5" fmla="*/ 2807036 w 2807036"/>
              <a:gd name="connsiteY5" fmla="*/ 1512532 h 2804628"/>
              <a:gd name="connsiteX6" fmla="*/ 2796783 w 2807036"/>
              <a:gd name="connsiteY6" fmla="*/ 1583584 h 2804628"/>
              <a:gd name="connsiteX7" fmla="*/ 2542705 w 2807036"/>
              <a:gd name="connsiteY7" fmla="*/ 2061148 h 2804628"/>
              <a:gd name="connsiteX8" fmla="*/ 2061149 w 2807036"/>
              <a:gd name="connsiteY8" fmla="*/ 2542704 h 2804628"/>
              <a:gd name="connsiteX9" fmla="*/ 1583585 w 2807036"/>
              <a:gd name="connsiteY9" fmla="*/ 2796782 h 2804628"/>
              <a:gd name="connsiteX10" fmla="*/ 1529213 w 2807036"/>
              <a:gd name="connsiteY10" fmla="*/ 2804628 h 2804628"/>
              <a:gd name="connsiteX11" fmla="*/ 1284499 w 2807036"/>
              <a:gd name="connsiteY11" fmla="*/ 2804628 h 2804628"/>
              <a:gd name="connsiteX12" fmla="*/ 1230128 w 2807036"/>
              <a:gd name="connsiteY12" fmla="*/ 2796782 h 2804628"/>
              <a:gd name="connsiteX13" fmla="*/ 752563 w 2807036"/>
              <a:gd name="connsiteY13" fmla="*/ 2542704 h 2804628"/>
              <a:gd name="connsiteX14" fmla="*/ 271018 w 2807036"/>
              <a:gd name="connsiteY14" fmla="*/ 2061158 h 2804628"/>
              <a:gd name="connsiteX15" fmla="*/ 271018 w 2807036"/>
              <a:gd name="connsiteY15" fmla="*/ 752572 h 2804628"/>
              <a:gd name="connsiteX16" fmla="*/ 752573 w 2807036"/>
              <a:gd name="connsiteY16" fmla="*/ 271017 h 2804628"/>
              <a:gd name="connsiteX17" fmla="*/ 1406866 w 2807036"/>
              <a:gd name="connsiteY17" fmla="*/ 0 h 2804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807036" h="2804628">
                <a:moveTo>
                  <a:pt x="1406866" y="0"/>
                </a:moveTo>
                <a:cubicBezTo>
                  <a:pt x="1643674" y="0"/>
                  <a:pt x="1880481" y="90339"/>
                  <a:pt x="2061159" y="271017"/>
                </a:cubicBezTo>
                <a:lnTo>
                  <a:pt x="2542705" y="752562"/>
                </a:lnTo>
                <a:cubicBezTo>
                  <a:pt x="2678213" y="888071"/>
                  <a:pt x="2762906" y="1055152"/>
                  <a:pt x="2796783" y="1230127"/>
                </a:cubicBezTo>
                <a:lnTo>
                  <a:pt x="2807036" y="1301178"/>
                </a:lnTo>
                <a:lnTo>
                  <a:pt x="2807036" y="1512532"/>
                </a:lnTo>
                <a:lnTo>
                  <a:pt x="2796783" y="1583584"/>
                </a:lnTo>
                <a:cubicBezTo>
                  <a:pt x="2762906" y="1758558"/>
                  <a:pt x="2678213" y="1925640"/>
                  <a:pt x="2542705" y="2061148"/>
                </a:cubicBezTo>
                <a:lnTo>
                  <a:pt x="2061149" y="2542704"/>
                </a:lnTo>
                <a:cubicBezTo>
                  <a:pt x="1925641" y="2678212"/>
                  <a:pt x="1758559" y="2762905"/>
                  <a:pt x="1583585" y="2796782"/>
                </a:cubicBezTo>
                <a:lnTo>
                  <a:pt x="1529213" y="2804628"/>
                </a:lnTo>
                <a:lnTo>
                  <a:pt x="1284499" y="2804628"/>
                </a:lnTo>
                <a:lnTo>
                  <a:pt x="1230128" y="2796782"/>
                </a:lnTo>
                <a:cubicBezTo>
                  <a:pt x="1055153" y="2762905"/>
                  <a:pt x="888072" y="2678212"/>
                  <a:pt x="752563" y="2542704"/>
                </a:cubicBezTo>
                <a:lnTo>
                  <a:pt x="271018" y="2061158"/>
                </a:lnTo>
                <a:cubicBezTo>
                  <a:pt x="-90339" y="1699802"/>
                  <a:pt x="-90339" y="1113928"/>
                  <a:pt x="271018" y="752572"/>
                </a:cubicBezTo>
                <a:lnTo>
                  <a:pt x="752573" y="271017"/>
                </a:lnTo>
                <a:cubicBezTo>
                  <a:pt x="933252" y="90339"/>
                  <a:pt x="1170059" y="0"/>
                  <a:pt x="140686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Freeform: Shape 7">
            <a:extLst>
              <a:ext uri="{FF2B5EF4-FFF2-40B4-BE49-F238E27FC236}">
                <a16:creationId xmlns:a16="http://schemas.microsoft.com/office/drawing/2014/main" id="{23B832CC-E04A-47A7-966D-475AEA6409A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252396" y="2491272"/>
            <a:ext cx="2807036" cy="2804628"/>
          </a:xfrm>
          <a:custGeom>
            <a:avLst/>
            <a:gdLst>
              <a:gd name="connsiteX0" fmla="*/ 1406866 w 2807036"/>
              <a:gd name="connsiteY0" fmla="*/ 0 h 2804628"/>
              <a:gd name="connsiteX1" fmla="*/ 2061159 w 2807036"/>
              <a:gd name="connsiteY1" fmla="*/ 271017 h 2804628"/>
              <a:gd name="connsiteX2" fmla="*/ 2542705 w 2807036"/>
              <a:gd name="connsiteY2" fmla="*/ 752562 h 2804628"/>
              <a:gd name="connsiteX3" fmla="*/ 2796783 w 2807036"/>
              <a:gd name="connsiteY3" fmla="*/ 1230127 h 2804628"/>
              <a:gd name="connsiteX4" fmla="*/ 2807036 w 2807036"/>
              <a:gd name="connsiteY4" fmla="*/ 1301178 h 2804628"/>
              <a:gd name="connsiteX5" fmla="*/ 2807036 w 2807036"/>
              <a:gd name="connsiteY5" fmla="*/ 1512532 h 2804628"/>
              <a:gd name="connsiteX6" fmla="*/ 2796783 w 2807036"/>
              <a:gd name="connsiteY6" fmla="*/ 1583584 h 2804628"/>
              <a:gd name="connsiteX7" fmla="*/ 2542705 w 2807036"/>
              <a:gd name="connsiteY7" fmla="*/ 2061148 h 2804628"/>
              <a:gd name="connsiteX8" fmla="*/ 2061149 w 2807036"/>
              <a:gd name="connsiteY8" fmla="*/ 2542704 h 2804628"/>
              <a:gd name="connsiteX9" fmla="*/ 1583585 w 2807036"/>
              <a:gd name="connsiteY9" fmla="*/ 2796782 h 2804628"/>
              <a:gd name="connsiteX10" fmla="*/ 1529213 w 2807036"/>
              <a:gd name="connsiteY10" fmla="*/ 2804628 h 2804628"/>
              <a:gd name="connsiteX11" fmla="*/ 1284499 w 2807036"/>
              <a:gd name="connsiteY11" fmla="*/ 2804628 h 2804628"/>
              <a:gd name="connsiteX12" fmla="*/ 1230128 w 2807036"/>
              <a:gd name="connsiteY12" fmla="*/ 2796782 h 2804628"/>
              <a:gd name="connsiteX13" fmla="*/ 752563 w 2807036"/>
              <a:gd name="connsiteY13" fmla="*/ 2542704 h 2804628"/>
              <a:gd name="connsiteX14" fmla="*/ 271018 w 2807036"/>
              <a:gd name="connsiteY14" fmla="*/ 2061158 h 2804628"/>
              <a:gd name="connsiteX15" fmla="*/ 271018 w 2807036"/>
              <a:gd name="connsiteY15" fmla="*/ 752572 h 2804628"/>
              <a:gd name="connsiteX16" fmla="*/ 752573 w 2807036"/>
              <a:gd name="connsiteY16" fmla="*/ 271017 h 2804628"/>
              <a:gd name="connsiteX17" fmla="*/ 1406866 w 2807036"/>
              <a:gd name="connsiteY17" fmla="*/ 0 h 2804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807036" h="2804628">
                <a:moveTo>
                  <a:pt x="1406866" y="0"/>
                </a:moveTo>
                <a:cubicBezTo>
                  <a:pt x="1643674" y="0"/>
                  <a:pt x="1880481" y="90339"/>
                  <a:pt x="2061159" y="271017"/>
                </a:cubicBezTo>
                <a:lnTo>
                  <a:pt x="2542705" y="752562"/>
                </a:lnTo>
                <a:cubicBezTo>
                  <a:pt x="2678213" y="888071"/>
                  <a:pt x="2762906" y="1055152"/>
                  <a:pt x="2796783" y="1230127"/>
                </a:cubicBezTo>
                <a:lnTo>
                  <a:pt x="2807036" y="1301178"/>
                </a:lnTo>
                <a:lnTo>
                  <a:pt x="2807036" y="1512532"/>
                </a:lnTo>
                <a:lnTo>
                  <a:pt x="2796783" y="1583584"/>
                </a:lnTo>
                <a:cubicBezTo>
                  <a:pt x="2762906" y="1758558"/>
                  <a:pt x="2678213" y="1925640"/>
                  <a:pt x="2542705" y="2061148"/>
                </a:cubicBezTo>
                <a:lnTo>
                  <a:pt x="2061149" y="2542704"/>
                </a:lnTo>
                <a:cubicBezTo>
                  <a:pt x="1925641" y="2678212"/>
                  <a:pt x="1758559" y="2762905"/>
                  <a:pt x="1583585" y="2796782"/>
                </a:cubicBezTo>
                <a:lnTo>
                  <a:pt x="1529213" y="2804628"/>
                </a:lnTo>
                <a:lnTo>
                  <a:pt x="1284499" y="2804628"/>
                </a:lnTo>
                <a:lnTo>
                  <a:pt x="1230128" y="2796782"/>
                </a:lnTo>
                <a:cubicBezTo>
                  <a:pt x="1055153" y="2762905"/>
                  <a:pt x="888072" y="2678212"/>
                  <a:pt x="752563" y="2542704"/>
                </a:cubicBezTo>
                <a:lnTo>
                  <a:pt x="271018" y="2061158"/>
                </a:lnTo>
                <a:cubicBezTo>
                  <a:pt x="-90339" y="1699802"/>
                  <a:pt x="-90339" y="1113928"/>
                  <a:pt x="271018" y="752572"/>
                </a:cubicBezTo>
                <a:lnTo>
                  <a:pt x="752573" y="271017"/>
                </a:lnTo>
                <a:cubicBezTo>
                  <a:pt x="933252" y="90339"/>
                  <a:pt x="1170059" y="0"/>
                  <a:pt x="140686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69959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7/17/2019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1594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F96FE2-9E77-4834-9C6B-212E1056298F}" type="datetimeFigureOut">
              <a:rPr lang="en-US" smtClean="0"/>
              <a:t>7/17/2019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28E537-E56B-49CA-B596-52598082FBE8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47593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4" r:id="rId8"/>
    <p:sldLayoutId id="2147483680" r:id="rId9"/>
    <p:sldLayoutId id="2147483681" r:id="rId10"/>
    <p:sldLayoutId id="2147483682" r:id="rId11"/>
    <p:sldLayoutId id="214748368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2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t.co/doGVo1iWUJ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hyperlink" Target="https://t.co/nU6aj22pQm'" TargetMode="Externa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chart" Target="../charts/char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chart" Target="../charts/char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-25120"/>
            <a:ext cx="12192000" cy="6858000"/>
          </a:xfrm>
          <a:prstGeom prst="rect">
            <a:avLst/>
          </a:prstGeom>
          <a:gradFill flip="none" rotWithShape="0">
            <a:gsLst>
              <a:gs pos="100000">
                <a:srgbClr val="1F2229">
                  <a:alpha val="60000"/>
                </a:srgbClr>
              </a:gs>
              <a:gs pos="20000">
                <a:srgbClr val="1F2229">
                  <a:alpha val="91765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8">
            <a:extLst>
              <a:ext uri="{FF2B5EF4-FFF2-40B4-BE49-F238E27FC236}">
                <a16:creationId xmlns:a16="http://schemas.microsoft.com/office/drawing/2014/main" id="{75D0E4D5-91AA-4E62-AB3B-3E1DDFCFA1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026227" y="2719103"/>
            <a:ext cx="8665219" cy="4123818"/>
          </a:xfrm>
          <a:prstGeom prst="rect">
            <a:avLst/>
          </a:prstGeom>
          <a:gradFill flip="none" rotWithShape="0">
            <a:gsLst>
              <a:gs pos="100000">
                <a:srgbClr val="1F2229">
                  <a:alpha val="60000"/>
                </a:srgbClr>
              </a:gs>
              <a:gs pos="20000">
                <a:srgbClr val="1F2229">
                  <a:alpha val="91765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805584" y="3866105"/>
            <a:ext cx="2580835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4400" b="1" dirty="0" err="1">
                <a:solidFill>
                  <a:schemeClr val="bg1"/>
                </a:solidFill>
                <a:latin typeface="+mj-lt"/>
              </a:rPr>
              <a:t>YATClient</a:t>
            </a:r>
            <a:endParaRPr lang="en-US" sz="4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847680" y="4572093"/>
            <a:ext cx="2496646" cy="123110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2000" dirty="0">
                <a:solidFill>
                  <a:schemeClr val="bg1"/>
                </a:solidFill>
              </a:rPr>
              <a:t>Twitter Analysis Project</a:t>
            </a:r>
          </a:p>
          <a:p>
            <a:pPr algn="ctr">
              <a:tabLst>
                <a:tab pos="347663" algn="l"/>
              </a:tabLst>
            </a:pPr>
            <a:r>
              <a:rPr lang="en-US" sz="2000" dirty="0">
                <a:solidFill>
                  <a:schemeClr val="bg1"/>
                </a:solidFill>
              </a:rPr>
              <a:t>Intro to Python</a:t>
            </a:r>
          </a:p>
          <a:p>
            <a:pPr algn="ctr">
              <a:tabLst>
                <a:tab pos="347663" algn="l"/>
              </a:tabLst>
            </a:pPr>
            <a:r>
              <a:rPr lang="en-US" sz="2000" dirty="0">
                <a:solidFill>
                  <a:schemeClr val="bg1"/>
                </a:solidFill>
              </a:rPr>
              <a:t>University of Göttingen</a:t>
            </a:r>
          </a:p>
          <a:p>
            <a:pPr algn="ctr">
              <a:tabLst>
                <a:tab pos="347663" algn="l"/>
              </a:tabLst>
            </a:pPr>
            <a:r>
              <a:rPr lang="en-US" sz="2000" dirty="0">
                <a:solidFill>
                  <a:schemeClr val="bg1"/>
                </a:solidFill>
              </a:rPr>
              <a:t>Summer Semester 2019</a:t>
            </a:r>
          </a:p>
        </p:txBody>
      </p:sp>
      <p:sp>
        <p:nvSpPr>
          <p:cNvPr id="3" name="Title 2" hidden="1">
            <a:extLst>
              <a:ext uri="{FF2B5EF4-FFF2-40B4-BE49-F238E27FC236}">
                <a16:creationId xmlns:a16="http://schemas.microsoft.com/office/drawing/2014/main" id="{80AA5C56-EC57-4914-8118-68854697E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1</a:t>
            </a:r>
          </a:p>
        </p:txBody>
      </p:sp>
      <p:pic>
        <p:nvPicPr>
          <p:cNvPr id="12" name="Grafik 11" descr="Ein Bild, das drinnen, Objekt enthält.&#10;&#10;Mit hoher Zuverlässigkeit generierte Beschreibung">
            <a:extLst>
              <a:ext uri="{FF2B5EF4-FFF2-40B4-BE49-F238E27FC236}">
                <a16:creationId xmlns:a16="http://schemas.microsoft.com/office/drawing/2014/main" id="{19FCEEC7-14B5-4164-81AB-34A331667B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8879" y="2532194"/>
            <a:ext cx="9043416" cy="1318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0828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75202A11-318E-4C0E-9039-0B4F5E5497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497" y="778530"/>
            <a:ext cx="11399005" cy="60794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73CB39F-4AC1-AC46-A548-5A91946A5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49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/>
              <a:t>Account Overview</a:t>
            </a:r>
          </a:p>
        </p:txBody>
      </p:sp>
      <p:graphicFrame>
        <p:nvGraphicFramePr>
          <p:cNvPr id="3" name="Tabelle 2">
            <a:extLst>
              <a:ext uri="{FF2B5EF4-FFF2-40B4-BE49-F238E27FC236}">
                <a16:creationId xmlns:a16="http://schemas.microsoft.com/office/drawing/2014/main" id="{C1D08A05-B657-44B5-9572-722364A261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3096072"/>
              </p:ext>
            </p:extLst>
          </p:nvPr>
        </p:nvGraphicFramePr>
        <p:xfrm>
          <a:off x="8553131" y="3268892"/>
          <a:ext cx="2071633" cy="2898872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1057527">
                  <a:extLst>
                    <a:ext uri="{9D8B030D-6E8A-4147-A177-3AD203B41FA5}">
                      <a16:colId xmlns:a16="http://schemas.microsoft.com/office/drawing/2014/main" val="1070646577"/>
                    </a:ext>
                  </a:extLst>
                </a:gridCol>
                <a:gridCol w="1014106">
                  <a:extLst>
                    <a:ext uri="{9D8B030D-6E8A-4147-A177-3AD203B41FA5}">
                      <a16:colId xmlns:a16="http://schemas.microsoft.com/office/drawing/2014/main" val="1120085059"/>
                    </a:ext>
                  </a:extLst>
                </a:gridCol>
              </a:tblGrid>
              <a:tr h="330013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u="none" strike="noStrike" dirty="0">
                          <a:effectLst/>
                        </a:rPr>
                        <a:t>Die </a:t>
                      </a:r>
                      <a:r>
                        <a:rPr lang="en-US" sz="1600" u="none" strike="noStrike" dirty="0" err="1">
                          <a:effectLst/>
                        </a:rPr>
                        <a:t>Grünen</a:t>
                      </a:r>
                      <a:endParaRPr lang="en-US" sz="1600" u="none" strike="noStrike" dirty="0">
                        <a:effectLst/>
                      </a:endParaRPr>
                    </a:p>
                  </a:txBody>
                  <a:tcPr marL="14928" marR="14928" marT="14928" marB="0" anchor="b"/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u="none" strike="noStrike" dirty="0">
                          <a:effectLst/>
                        </a:rPr>
                        <a:t>27.04.2008</a:t>
                      </a:r>
                    </a:p>
                  </a:txBody>
                  <a:tcPr marL="14928" marR="14928" marT="14928" marB="0" anchor="b"/>
                </a:tc>
                <a:extLst>
                  <a:ext uri="{0D108BD9-81ED-4DB2-BD59-A6C34878D82A}">
                    <a16:rowId xmlns:a16="http://schemas.microsoft.com/office/drawing/2014/main" val="1560132631"/>
                  </a:ext>
                </a:extLst>
              </a:tr>
              <a:tr h="330013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u="none" strike="noStrike" dirty="0">
                          <a:effectLst/>
                        </a:rPr>
                        <a:t>SPD</a:t>
                      </a:r>
                      <a:endParaRPr lang="en-US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4928" marR="14928" marT="14928" marB="0" anchor="b"/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u="none" strike="noStrike" dirty="0">
                          <a:effectLst/>
                        </a:rPr>
                        <a:t>25.03.2009</a:t>
                      </a:r>
                      <a:endParaRPr lang="en-US" sz="1600" b="0" i="0" u="none" strike="noStrike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4928" marR="14928" marT="14928" marB="0" anchor="b"/>
                </a:tc>
                <a:extLst>
                  <a:ext uri="{0D108BD9-81ED-4DB2-BD59-A6C34878D82A}">
                    <a16:rowId xmlns:a16="http://schemas.microsoft.com/office/drawing/2014/main" val="1985690906"/>
                  </a:ext>
                </a:extLst>
              </a:tr>
              <a:tr h="330013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u="none" strike="noStrike" dirty="0">
                          <a:effectLst/>
                        </a:rPr>
                        <a:t>FDP</a:t>
                      </a:r>
                      <a:endParaRPr lang="en-US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4928" marR="14928" marT="14928" marB="0" anchor="b"/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u="none" strike="noStrike" dirty="0">
                          <a:effectLst/>
                        </a:rPr>
                        <a:t>12.05.2009</a:t>
                      </a:r>
                      <a:endParaRPr lang="en-US" sz="1600" b="0" i="0" u="none" strike="noStrike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4928" marR="14928" marT="14928" marB="0" anchor="b"/>
                </a:tc>
                <a:extLst>
                  <a:ext uri="{0D108BD9-81ED-4DB2-BD59-A6C34878D82A}">
                    <a16:rowId xmlns:a16="http://schemas.microsoft.com/office/drawing/2014/main" val="4232492182"/>
                  </a:ext>
                </a:extLst>
              </a:tr>
              <a:tr h="62014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u="none" strike="noStrike" dirty="0">
                          <a:effectLst/>
                        </a:rPr>
                        <a:t>CDU</a:t>
                      </a:r>
                      <a:endParaRPr lang="en-US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4928" marR="14928" marT="14928" marB="0" anchor="b"/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u="none" strike="noStrike" dirty="0">
                          <a:effectLst/>
                        </a:rPr>
                        <a:t>02.09.2009</a:t>
                      </a:r>
                      <a:endParaRPr lang="en-US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4928" marR="14928" marT="14928" marB="0" anchor="b"/>
                </a:tc>
                <a:extLst>
                  <a:ext uri="{0D108BD9-81ED-4DB2-BD59-A6C34878D82A}">
                    <a16:rowId xmlns:a16="http://schemas.microsoft.com/office/drawing/2014/main" val="2267473377"/>
                  </a:ext>
                </a:extLst>
              </a:tr>
              <a:tr h="330013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u="none" strike="noStrike" dirty="0">
                          <a:effectLst/>
                        </a:rPr>
                        <a:t>Die Linke</a:t>
                      </a:r>
                      <a:endParaRPr lang="en-US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4928" marR="14928" marT="14928" marB="0" anchor="b"/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u="none" strike="noStrike" dirty="0">
                          <a:effectLst/>
                        </a:rPr>
                        <a:t>02.06.2009</a:t>
                      </a:r>
                      <a:endParaRPr lang="en-US" sz="1600" b="0" i="0" u="none" strike="noStrike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4928" marR="14928" marT="14928" marB="0" anchor="b"/>
                </a:tc>
                <a:extLst>
                  <a:ext uri="{0D108BD9-81ED-4DB2-BD59-A6C34878D82A}">
                    <a16:rowId xmlns:a16="http://schemas.microsoft.com/office/drawing/2014/main" val="1838150331"/>
                  </a:ext>
                </a:extLst>
              </a:tr>
              <a:tr h="330013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u="none" strike="noStrike" dirty="0">
                          <a:effectLst/>
                        </a:rPr>
                        <a:t>CSU</a:t>
                      </a:r>
                      <a:endParaRPr lang="en-US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4928" marR="14928" marT="14928" marB="0" anchor="b"/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u="none" strike="noStrike" dirty="0">
                          <a:effectLst/>
                        </a:rPr>
                        <a:t>17.02.2009</a:t>
                      </a:r>
                      <a:endParaRPr lang="en-US" sz="1600" b="0" i="0" u="none" strike="noStrike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4928" marR="14928" marT="14928" marB="0" anchor="b"/>
                </a:tc>
                <a:extLst>
                  <a:ext uri="{0D108BD9-81ED-4DB2-BD59-A6C34878D82A}">
                    <a16:rowId xmlns:a16="http://schemas.microsoft.com/office/drawing/2014/main" val="195110665"/>
                  </a:ext>
                </a:extLst>
              </a:tr>
              <a:tr h="330013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u="none" strike="noStrike" dirty="0">
                          <a:effectLst/>
                        </a:rPr>
                        <a:t>Die </a:t>
                      </a:r>
                      <a:r>
                        <a:rPr lang="en-US" sz="1600" u="none" strike="noStrike" dirty="0" err="1">
                          <a:effectLst/>
                        </a:rPr>
                        <a:t>Partei</a:t>
                      </a:r>
                      <a:endParaRPr lang="en-US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4928" marR="14928" marT="14928" marB="0" anchor="b"/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u="none" strike="noStrike" dirty="0">
                          <a:effectLst/>
                        </a:rPr>
                        <a:t>18.04.2009</a:t>
                      </a:r>
                      <a:endParaRPr lang="en-US" sz="1600" b="0" i="0" u="none" strike="noStrike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4928" marR="14928" marT="14928" marB="0" anchor="b"/>
                </a:tc>
                <a:extLst>
                  <a:ext uri="{0D108BD9-81ED-4DB2-BD59-A6C34878D82A}">
                    <a16:rowId xmlns:a16="http://schemas.microsoft.com/office/drawing/2014/main" val="2913267555"/>
                  </a:ext>
                </a:extLst>
              </a:tr>
              <a:tr h="330013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u="none" strike="noStrike" dirty="0" err="1">
                          <a:effectLst/>
                        </a:rPr>
                        <a:t>AfD</a:t>
                      </a:r>
                      <a:endParaRPr lang="en-US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4928" marR="14928" marT="14928" marB="0" anchor="b"/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u="none" strike="noStrike" dirty="0">
                          <a:effectLst/>
                        </a:rPr>
                        <a:t>24.09.2012</a:t>
                      </a:r>
                      <a:endParaRPr lang="en-US" sz="1600" b="0" i="0" u="none" strike="noStrike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4928" marR="14928" marT="14928" marB="0" anchor="b"/>
                </a:tc>
                <a:extLst>
                  <a:ext uri="{0D108BD9-81ED-4DB2-BD59-A6C34878D82A}">
                    <a16:rowId xmlns:a16="http://schemas.microsoft.com/office/drawing/2014/main" val="1995484884"/>
                  </a:ext>
                </a:extLst>
              </a:tr>
              <a:tr h="330013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u="none" strike="noStrike" dirty="0">
                          <a:effectLst/>
                        </a:rPr>
                        <a:t>FW</a:t>
                      </a:r>
                      <a:endParaRPr lang="en-US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4928" marR="14928" marT="14928" marB="0" anchor="b"/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u="none" strike="noStrike" dirty="0">
                          <a:effectLst/>
                        </a:rPr>
                        <a:t>16.06.2009</a:t>
                      </a:r>
                      <a:endParaRPr lang="en-US" sz="1600" b="0" i="0" u="none" strike="noStrike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4928" marR="14928" marT="14928" marB="0" anchor="b"/>
                </a:tc>
                <a:extLst>
                  <a:ext uri="{0D108BD9-81ED-4DB2-BD59-A6C34878D82A}">
                    <a16:rowId xmlns:a16="http://schemas.microsoft.com/office/drawing/2014/main" val="29461254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323938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3CB39F-4AC1-AC46-A548-5A91946A5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49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/>
              <a:t>Distinction between Retweets/Tweets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0603F9DA-FB53-48DC-B25A-C0028F4E7E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616" y="1689519"/>
            <a:ext cx="4791947" cy="4264755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EAF7BF29-A874-4471-9554-4584E13EA6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5621" y="1689518"/>
            <a:ext cx="5423893" cy="4264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1576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3CB39F-4AC1-AC46-A548-5A91946A5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49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/>
              <a:t>Account Overview</a:t>
            </a:r>
          </a:p>
        </p:txBody>
      </p:sp>
      <p:pic>
        <p:nvPicPr>
          <p:cNvPr id="4" name="Grafik 3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051DDC97-CD9B-46DA-9E64-C7188ED0A1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576" y="1163955"/>
            <a:ext cx="10610848" cy="5659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0458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13D82DD6-3183-4573-B021-0076A391F2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140" y="973623"/>
            <a:ext cx="10967720" cy="584945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73CB39F-4AC1-AC46-A548-5A91946A5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49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/>
              <a:t>Account Overview</a:t>
            </a:r>
          </a:p>
        </p:txBody>
      </p:sp>
    </p:spTree>
    <p:extLst>
      <p:ext uri="{BB962C8B-B14F-4D97-AF65-F5344CB8AC3E}">
        <p14:creationId xmlns:p14="http://schemas.microsoft.com/office/powerpoint/2010/main" val="10473525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3CB39F-4AC1-AC46-A548-5A91946A5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49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/>
              <a:t>Account Overview</a:t>
            </a:r>
          </a:p>
        </p:txBody>
      </p:sp>
      <p:pic>
        <p:nvPicPr>
          <p:cNvPr id="4" name="Grafik 3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EC89BDD2-5B20-4177-888B-6CE90039FB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1" y="991235"/>
            <a:ext cx="10934698" cy="5831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9914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DF8F3A-2C9A-824D-931B-B329858ED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 dirty="0">
                <a:solidFill>
                  <a:schemeClr val="accent1"/>
                </a:solidFill>
              </a:rPr>
              <a:t>Checkpoint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75F669-0DD4-D649-A429-BACD489284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 lnSpcReduction="10000"/>
          </a:bodyPr>
          <a:lstStyle/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“Die </a:t>
            </a:r>
            <a:r>
              <a:rPr lang="en-US" sz="2400" dirty="0" err="1"/>
              <a:t>Grünen</a:t>
            </a:r>
            <a:r>
              <a:rPr lang="en-US" sz="2400" dirty="0"/>
              <a:t>” have the most followers</a:t>
            </a:r>
          </a:p>
          <a:p>
            <a:r>
              <a:rPr lang="en-US" sz="2400" dirty="0"/>
              <a:t>“</a:t>
            </a:r>
            <a:r>
              <a:rPr lang="en-US" sz="2400" dirty="0" err="1"/>
              <a:t>AfD</a:t>
            </a:r>
            <a:r>
              <a:rPr lang="en-US" sz="2400" dirty="0"/>
              <a:t>” &amp; “Die </a:t>
            </a:r>
            <a:r>
              <a:rPr lang="en-US" sz="2400" dirty="0" err="1"/>
              <a:t>Partei</a:t>
            </a:r>
            <a:r>
              <a:rPr lang="en-US" sz="2400" dirty="0"/>
              <a:t>” significantly less</a:t>
            </a:r>
          </a:p>
          <a:p>
            <a:r>
              <a:rPr lang="en-US" sz="2400" dirty="0"/>
              <a:t>Losers tweet more often</a:t>
            </a:r>
          </a:p>
          <a:p>
            <a:r>
              <a:rPr lang="en-US" sz="2400" dirty="0"/>
              <a:t>“</a:t>
            </a:r>
            <a:r>
              <a:rPr lang="en-US" sz="2400" dirty="0" err="1"/>
              <a:t>AfD</a:t>
            </a:r>
            <a:r>
              <a:rPr lang="en-US" sz="2400" dirty="0"/>
              <a:t>” &amp; “Die </a:t>
            </a:r>
            <a:r>
              <a:rPr lang="en-US" sz="2400" dirty="0" err="1"/>
              <a:t>Partei</a:t>
            </a:r>
            <a:r>
              <a:rPr lang="en-US" sz="2400" dirty="0"/>
              <a:t>” receive the most likes/retweets</a:t>
            </a:r>
          </a:p>
          <a:p>
            <a:pPr marL="0" indent="0" algn="ctr">
              <a:buNone/>
            </a:pPr>
            <a:endParaRPr lang="en-US" sz="2400" dirty="0">
              <a:sym typeface="Wingdings" panose="05000000000000000000" pitchFamily="2" charset="2"/>
            </a:endParaRPr>
          </a:p>
          <a:p>
            <a:pPr marL="0" indent="0" algn="ctr">
              <a:buNone/>
            </a:pPr>
            <a:r>
              <a:rPr lang="en-US" sz="2400" dirty="0">
                <a:sym typeface="Wingdings" panose="05000000000000000000" pitchFamily="2" charset="2"/>
              </a:rPr>
              <a:t></a:t>
            </a:r>
            <a:endParaRPr lang="en-US" sz="2400" dirty="0"/>
          </a:p>
          <a:p>
            <a:pPr marL="0" indent="0" algn="ctr">
              <a:buNone/>
            </a:pPr>
            <a:r>
              <a:rPr lang="en-US" sz="2400" dirty="0"/>
              <a:t>Remove non-original content tweets (retweets) from rest of the analysis</a:t>
            </a:r>
          </a:p>
          <a:p>
            <a:pPr marL="0" indent="0" algn="ctr">
              <a:buNone/>
            </a:pPr>
            <a:r>
              <a:rPr lang="en-US" sz="2400" dirty="0"/>
              <a:t>as they skew the distribution</a:t>
            </a:r>
          </a:p>
        </p:txBody>
      </p:sp>
    </p:spTree>
    <p:extLst>
      <p:ext uri="{BB962C8B-B14F-4D97-AF65-F5344CB8AC3E}">
        <p14:creationId xmlns:p14="http://schemas.microsoft.com/office/powerpoint/2010/main" val="26383471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BDB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25E50C-0438-A242-B8AD-CFEC84326C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/>
              <a:t>Initial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E086E0-7035-AE44-A816-72E0E03B28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3200" dirty="0"/>
          </a:p>
          <a:p>
            <a:r>
              <a:rPr lang="en-US" sz="2400" dirty="0"/>
              <a:t>What does a successful twitter campaign look like?</a:t>
            </a:r>
          </a:p>
          <a:p>
            <a:pPr lvl="1"/>
            <a:r>
              <a:rPr lang="en-US" dirty="0"/>
              <a:t>Are there any patterns to be seen amongst the “winners” (“losers”)?</a:t>
            </a:r>
          </a:p>
          <a:p>
            <a:pPr lvl="1"/>
            <a:r>
              <a:rPr lang="en-US" dirty="0"/>
              <a:t>Could their success (losses) have been predicted by their usage of twitter?</a:t>
            </a:r>
          </a:p>
          <a:p>
            <a:pPr lvl="1"/>
            <a:endParaRPr lang="en-US" dirty="0"/>
          </a:p>
          <a:p>
            <a:r>
              <a:rPr lang="en-US" sz="2400" dirty="0"/>
              <a:t>Are there any anomalies or interesting data points?</a:t>
            </a:r>
          </a:p>
        </p:txBody>
      </p:sp>
    </p:spTree>
    <p:extLst>
      <p:ext uri="{BB962C8B-B14F-4D97-AF65-F5344CB8AC3E}">
        <p14:creationId xmlns:p14="http://schemas.microsoft.com/office/powerpoint/2010/main" val="21995903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9A8FE-B20D-5245-BD4D-BEFB33E123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What is a “successful” Twitter campaign?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FC44E14-661F-47B2-AC33-92D9A677DCC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33443085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0289135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Content Placeholder 19">
            <a:extLst>
              <a:ext uri="{FF2B5EF4-FFF2-40B4-BE49-F238E27FC236}">
                <a16:creationId xmlns:a16="http://schemas.microsoft.com/office/drawing/2014/main" id="{8B9A7E05-B4B9-574A-B2FA-F6A17662026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3241214"/>
            <a:ext cx="5181600" cy="3556000"/>
          </a:xfrm>
        </p:spPr>
      </p:pic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3366E09B-9E41-194C-B8EC-65028DD424C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266271"/>
            <a:ext cx="5181600" cy="3505881"/>
          </a:xfr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E768235-024D-EB46-A8C4-013BD3949FB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804" y="17020"/>
            <a:ext cx="5127798" cy="346678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17EF133-FCAA-4E4C-BF2A-1FAED80B0B2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6002" y="14804"/>
            <a:ext cx="5127798" cy="35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3269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1CC8C2-ECFB-3449-8108-9488D46203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373" y="1621872"/>
            <a:ext cx="3657600" cy="1525598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41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High engagement tweets</a:t>
            </a:r>
          </a:p>
        </p:txBody>
      </p:sp>
      <p:sp>
        <p:nvSpPr>
          <p:cNvPr id="17" name="Content Placeholder 9">
            <a:extLst>
              <a:ext uri="{FF2B5EF4-FFF2-40B4-BE49-F238E27FC236}">
                <a16:creationId xmlns:a16="http://schemas.microsoft.com/office/drawing/2014/main" id="{1C475F33-FC18-46AA-BF6E-DAEAB0643D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4237" y="4175185"/>
            <a:ext cx="3657600" cy="2325543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0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These tweets received &gt; 140 retweets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Content Placeholder 4">
            <a:extLst>
              <a:ext uri="{FF2B5EF4-FFF2-40B4-BE49-F238E27FC236}">
                <a16:creationId xmlns:a16="http://schemas.microsoft.com/office/drawing/2014/main" id="{5DE7D332-7C79-B44F-B8D5-FC6A83B6C1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7562" y="790352"/>
            <a:ext cx="6226065" cy="528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8025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8BD7D413-936A-4A2D-83E0-6714C8DB0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4</a:t>
            </a:r>
          </a:p>
        </p:txBody>
      </p:sp>
      <p:sp>
        <p:nvSpPr>
          <p:cNvPr id="5" name="TextBox 6">
            <a:extLst>
              <a:ext uri="{FF2B5EF4-FFF2-40B4-BE49-F238E27FC236}">
                <a16:creationId xmlns:a16="http://schemas.microsoft.com/office/drawing/2014/main" id="{EB79D259-EF12-4D13-BDF1-F99F9C33D2A9}"/>
              </a:ext>
            </a:extLst>
          </p:cNvPr>
          <p:cNvSpPr txBox="1"/>
          <p:nvPr/>
        </p:nvSpPr>
        <p:spPr>
          <a:xfrm>
            <a:off x="2848779" y="2505670"/>
            <a:ext cx="5931540" cy="1846659"/>
          </a:xfrm>
          <a:prstGeom prst="rect">
            <a:avLst/>
          </a:prstGeom>
          <a:solidFill>
            <a:schemeClr val="tx1">
              <a:lumMod val="85000"/>
              <a:lumOff val="15000"/>
              <a:alpha val="80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6000" b="1" dirty="0">
                <a:solidFill>
                  <a:schemeClr val="bg1"/>
                </a:solidFill>
                <a:latin typeface="+mj-lt"/>
              </a:rPr>
              <a:t>#Hashtags of Europe</a:t>
            </a:r>
          </a:p>
        </p:txBody>
      </p:sp>
    </p:spTree>
    <p:extLst>
      <p:ext uri="{BB962C8B-B14F-4D97-AF65-F5344CB8AC3E}">
        <p14:creationId xmlns:p14="http://schemas.microsoft.com/office/powerpoint/2010/main" val="1792247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38196-DCF2-B547-8DC4-6BEF8AAEC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 engagement tweets </a:t>
            </a:r>
            <a:r>
              <a:rPr lang="en-US" sz="2800" dirty="0"/>
              <a:t>(&gt;100 retweets)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35DCB1-019C-3C45-A230-C34BC0CD767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3599" y="1632881"/>
            <a:ext cx="2074005" cy="2387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A5BEC21-A16C-E647-87F1-4DFA72B906E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342" y="1690688"/>
            <a:ext cx="2033205" cy="230298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8E79FA8-A67A-2D42-8498-0D07450E49C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1689" y="3993671"/>
            <a:ext cx="3320883" cy="2387600"/>
          </a:xfrm>
          <a:prstGeom prst="rect">
            <a:avLst/>
          </a:prstGeom>
        </p:spPr>
      </p:pic>
      <p:graphicFrame>
        <p:nvGraphicFramePr>
          <p:cNvPr id="18" name="Content Placeholder 17">
            <a:extLst>
              <a:ext uri="{FF2B5EF4-FFF2-40B4-BE49-F238E27FC236}">
                <a16:creationId xmlns:a16="http://schemas.microsoft.com/office/drawing/2014/main" id="{660A44EF-7CAF-8042-8BC9-CF69E13AA99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42573453"/>
              </p:ext>
            </p:extLst>
          </p:nvPr>
        </p:nvGraphicFramePr>
        <p:xfrm>
          <a:off x="7783872" y="3980971"/>
          <a:ext cx="3594099" cy="2400300"/>
        </p:xfrm>
        <a:graphic>
          <a:graphicData uri="http://schemas.openxmlformats.org/drawingml/2006/table">
            <a:tbl>
              <a:tblPr/>
              <a:tblGrid>
                <a:gridCol w="1026886">
                  <a:extLst>
                    <a:ext uri="{9D8B030D-6E8A-4147-A177-3AD203B41FA5}">
                      <a16:colId xmlns:a16="http://schemas.microsoft.com/office/drawing/2014/main" val="2771019138"/>
                    </a:ext>
                  </a:extLst>
                </a:gridCol>
                <a:gridCol w="912787">
                  <a:extLst>
                    <a:ext uri="{9D8B030D-6E8A-4147-A177-3AD203B41FA5}">
                      <a16:colId xmlns:a16="http://schemas.microsoft.com/office/drawing/2014/main" val="3983186355"/>
                    </a:ext>
                  </a:extLst>
                </a:gridCol>
                <a:gridCol w="827213">
                  <a:extLst>
                    <a:ext uri="{9D8B030D-6E8A-4147-A177-3AD203B41FA5}">
                      <a16:colId xmlns:a16="http://schemas.microsoft.com/office/drawing/2014/main" val="1185842750"/>
                    </a:ext>
                  </a:extLst>
                </a:gridCol>
                <a:gridCol w="827213">
                  <a:extLst>
                    <a:ext uri="{9D8B030D-6E8A-4147-A177-3AD203B41FA5}">
                      <a16:colId xmlns:a16="http://schemas.microsoft.com/office/drawing/2014/main" val="3381055952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 Tweets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High Eng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1841931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AfD</a:t>
                      </a:r>
                    </a:p>
                  </a:txBody>
                  <a:tcPr marL="9525" marR="9525" marT="952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51.4%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05907155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Die Gruenen</a:t>
                      </a:r>
                    </a:p>
                  </a:txBody>
                  <a:tcPr marL="9525" marR="9525" marT="952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17.6%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91522701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Die Partei</a:t>
                      </a:r>
                    </a:p>
                  </a:txBody>
                  <a:tcPr marL="9525" marR="9525" marT="952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10.8%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8933977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Die Linke</a:t>
                      </a:r>
                    </a:p>
                  </a:txBody>
                  <a:tcPr marL="9525" marR="9525" marT="952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1.2%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934186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CDU</a:t>
                      </a:r>
                    </a:p>
                  </a:txBody>
                  <a:tcPr marL="9525" marR="9525" marT="952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251037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SPD</a:t>
                      </a:r>
                    </a:p>
                  </a:txBody>
                  <a:tcPr marL="9525" marR="9525" marT="952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1634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9290190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CSU</a:t>
                      </a:r>
                    </a:p>
                  </a:txBody>
                  <a:tcPr marL="9525" marR="9525" marT="952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78033363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FDP</a:t>
                      </a:r>
                    </a:p>
                  </a:txBody>
                  <a:tcPr marL="9525" marR="9525" marT="952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2099860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Freie Wähler</a:t>
                      </a:r>
                    </a:p>
                  </a:txBody>
                  <a:tcPr marL="9525" marR="9525" marT="952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14477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624478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EDA599-8E25-E041-8A20-CF3AEAFFB7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Follower engagement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E68C360-CF85-B84C-9FC7-9E2B71513A2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02829514"/>
              </p:ext>
            </p:extLst>
          </p:nvPr>
        </p:nvGraphicFramePr>
        <p:xfrm>
          <a:off x="2266122" y="1690688"/>
          <a:ext cx="7593496" cy="4113768"/>
        </p:xfrm>
        <a:graphic>
          <a:graphicData uri="http://schemas.openxmlformats.org/drawingml/2006/table">
            <a:tbl>
              <a:tblPr/>
              <a:tblGrid>
                <a:gridCol w="1140992">
                  <a:extLst>
                    <a:ext uri="{9D8B030D-6E8A-4147-A177-3AD203B41FA5}">
                      <a16:colId xmlns:a16="http://schemas.microsoft.com/office/drawing/2014/main" val="1746965686"/>
                    </a:ext>
                  </a:extLst>
                </a:gridCol>
                <a:gridCol w="1140992">
                  <a:extLst>
                    <a:ext uri="{9D8B030D-6E8A-4147-A177-3AD203B41FA5}">
                      <a16:colId xmlns:a16="http://schemas.microsoft.com/office/drawing/2014/main" val="380514573"/>
                    </a:ext>
                  </a:extLst>
                </a:gridCol>
                <a:gridCol w="1140992">
                  <a:extLst>
                    <a:ext uri="{9D8B030D-6E8A-4147-A177-3AD203B41FA5}">
                      <a16:colId xmlns:a16="http://schemas.microsoft.com/office/drawing/2014/main" val="3074104293"/>
                    </a:ext>
                  </a:extLst>
                </a:gridCol>
                <a:gridCol w="1140992">
                  <a:extLst>
                    <a:ext uri="{9D8B030D-6E8A-4147-A177-3AD203B41FA5}">
                      <a16:colId xmlns:a16="http://schemas.microsoft.com/office/drawing/2014/main" val="4129648166"/>
                    </a:ext>
                  </a:extLst>
                </a:gridCol>
                <a:gridCol w="1455747">
                  <a:extLst>
                    <a:ext uri="{9D8B030D-6E8A-4147-A177-3AD203B41FA5}">
                      <a16:colId xmlns:a16="http://schemas.microsoft.com/office/drawing/2014/main" val="2541532630"/>
                    </a:ext>
                  </a:extLst>
                </a:gridCol>
                <a:gridCol w="1573781">
                  <a:extLst>
                    <a:ext uri="{9D8B030D-6E8A-4147-A177-3AD203B41FA5}">
                      <a16:colId xmlns:a16="http://schemas.microsoft.com/office/drawing/2014/main" val="4087179109"/>
                    </a:ext>
                  </a:extLst>
                </a:gridCol>
              </a:tblGrid>
              <a:tr h="1075908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Likes</a:t>
                      </a:r>
                    </a:p>
                    <a:p>
                      <a:pPr algn="ctr" fontAlgn="b"/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ctr" fontAlgn="b"/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Retweets</a:t>
                      </a:r>
                    </a:p>
                    <a:p>
                      <a:pPr algn="ctr" fontAlgn="b"/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ctr" fontAlgn="b"/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Followers</a:t>
                      </a:r>
                    </a:p>
                    <a:p>
                      <a:pPr algn="ctr" fontAlgn="b"/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ctr" fontAlgn="b"/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Percentage of followers who liked?</a:t>
                      </a:r>
                    </a:p>
                    <a:p>
                      <a:pPr algn="ctr" fontAlgn="b"/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Percentage of followers who retweeted?</a:t>
                      </a:r>
                    </a:p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46219941"/>
                  </a:ext>
                </a:extLst>
              </a:tr>
              <a:tr h="33754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AfD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47607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13518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139668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34.1%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9.7%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1822325"/>
                  </a:ext>
                </a:extLst>
              </a:tr>
              <a:tr h="33754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Die </a:t>
                      </a:r>
                      <a:r>
                        <a:rPr lang="en-US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Partei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52953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5101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141809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37.3%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3.6%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4254930"/>
                  </a:ext>
                </a:extLst>
              </a:tr>
              <a:tr h="33754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CDU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1B2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14053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1B2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4926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1B2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288215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1B2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4.9%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1B2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1.7%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1B2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0536541"/>
                  </a:ext>
                </a:extLst>
              </a:tr>
              <a:tr h="33754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Die </a:t>
                      </a:r>
                      <a:r>
                        <a:rPr lang="en-US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Gruenen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19462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4582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473491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4.1%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9036989"/>
                  </a:ext>
                </a:extLst>
              </a:tr>
              <a:tr h="33754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Die </a:t>
                      </a:r>
                      <a:r>
                        <a:rPr lang="en-US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Linke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1B2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10098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1B2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2671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1B2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268396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1B2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3.8%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1B2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1B2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8041755"/>
                  </a:ext>
                </a:extLst>
              </a:tr>
              <a:tr h="33754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SPD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1B2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10947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1B2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2232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1B2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364452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1B2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1B2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1B2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7647191"/>
                  </a:ext>
                </a:extLst>
              </a:tr>
              <a:tr h="33754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FDP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8409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1545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343605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2.4%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9491886"/>
                  </a:ext>
                </a:extLst>
              </a:tr>
              <a:tr h="33754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CSU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1B2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4087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1B2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950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1B2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191528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1B2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2.1%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1B2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1B2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0096018"/>
                  </a:ext>
                </a:extLst>
              </a:tr>
              <a:tr h="33754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Freie</a:t>
                      </a: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Wähler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4380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38985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378273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14562F-3320-8B4A-B05B-7A827A0E0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Daily tweet rate comparison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C9EFAB-6329-224F-A2A7-68C961AD3C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“Losers”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8A3165A-549E-1C4D-A450-0B2C9391B54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8" y="2953372"/>
            <a:ext cx="5157787" cy="2787992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ED10640-2F33-7A4C-A662-00F2E41D4F6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“Winners”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4C46E9CE-5F72-814A-8ED8-E0D8E6526379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089" y="2944494"/>
            <a:ext cx="5121410" cy="2805749"/>
          </a:xfrm>
        </p:spPr>
      </p:pic>
    </p:spTree>
    <p:extLst>
      <p:ext uri="{BB962C8B-B14F-4D97-AF65-F5344CB8AC3E}">
        <p14:creationId xmlns:p14="http://schemas.microsoft.com/office/powerpoint/2010/main" val="17772790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17C1D5-0DCD-5A48-8287-6E705E788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Daily like rate comparison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564FF5-8B0F-3240-9B09-D1964144FC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“Losers”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2EE5797-770D-4F42-AA68-9BBC6DDEDC4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714" y="2971161"/>
            <a:ext cx="5103934" cy="2752415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A04659A-163D-AA43-B936-B5D06346C59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“Winners”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333F1E83-0490-1949-B576-237CF6FAFCD0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7253" y="2963773"/>
            <a:ext cx="5133081" cy="2767192"/>
          </a:xfrm>
        </p:spPr>
      </p:pic>
    </p:spTree>
    <p:extLst>
      <p:ext uri="{BB962C8B-B14F-4D97-AF65-F5344CB8AC3E}">
        <p14:creationId xmlns:p14="http://schemas.microsoft.com/office/powerpoint/2010/main" val="42363968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B032D0-2F61-A145-A332-12D7D1646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Retweet comparison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2C5A0-99AB-5446-A2A2-F625091DAA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“Losers”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CD2ACB1-15C7-5545-8801-77162495B57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087" y="2970349"/>
            <a:ext cx="5031189" cy="2754040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DF2845F-87A9-1D4A-946A-AF18C01EA1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“Winners”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88A383B0-2789-684D-8231-1105B9D6D130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6684" y="2969015"/>
            <a:ext cx="5134218" cy="2756707"/>
          </a:xfrm>
        </p:spPr>
      </p:pic>
    </p:spTree>
    <p:extLst>
      <p:ext uri="{BB962C8B-B14F-4D97-AF65-F5344CB8AC3E}">
        <p14:creationId xmlns:p14="http://schemas.microsoft.com/office/powerpoint/2010/main" val="18626611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C3817-5646-5740-9331-0960CFA8D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Wordcloud</a:t>
            </a:r>
            <a:r>
              <a:rPr lang="en-US" dirty="0"/>
              <a:t> comparison</a:t>
            </a:r>
            <a:br>
              <a:rPr lang="en-US" dirty="0"/>
            </a:br>
            <a:r>
              <a:rPr lang="en-US" dirty="0"/>
              <a:t>Can you spot the difference? 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350DCF3-8BA1-CC4B-BE3F-AA43AC5EB09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148455"/>
            <a:ext cx="5181600" cy="3705677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82BD791-F0F3-C943-9385-497C9422301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187734"/>
            <a:ext cx="5181600" cy="3627120"/>
          </a:xfrm>
        </p:spPr>
      </p:pic>
    </p:spTree>
    <p:extLst>
      <p:ext uri="{BB962C8B-B14F-4D97-AF65-F5344CB8AC3E}">
        <p14:creationId xmlns:p14="http://schemas.microsoft.com/office/powerpoint/2010/main" val="11738972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55069D-D6DC-8649-8D2C-8A97C8796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011" y="4502330"/>
            <a:ext cx="10765410" cy="120726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/>
              <a:t>Word usage comparison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C2C9CA9-466F-7C44-9D50-736C29FA6A7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734" y="887749"/>
            <a:ext cx="5458816" cy="285223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D83F26F-C55B-4A92-9AFF-4894D14E27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1253414"/>
            <a:ext cx="0" cy="212090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BD3A704-762F-B846-8694-D4D421F49F7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1450" y="860455"/>
            <a:ext cx="5458813" cy="2906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2247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DF8F3A-2C9A-824D-931B-B329858ED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510" y="1918701"/>
            <a:ext cx="2743200" cy="2743200"/>
          </a:xfrm>
          <a:prstGeom prst="ellipse">
            <a:avLst/>
          </a:prstGeom>
          <a:solidFill>
            <a:srgbClr val="7B7B7B"/>
          </a:solidFill>
          <a:ln w="174625" cmpd="thinThick">
            <a:solidFill>
              <a:srgbClr val="7B7B7B"/>
            </a:solidFill>
          </a:ln>
        </p:spPr>
        <p:txBody>
          <a:bodyPr>
            <a:normAutofit/>
          </a:bodyPr>
          <a:lstStyle/>
          <a:p>
            <a:pPr algn="ctr"/>
            <a:r>
              <a:rPr lang="en-US" sz="2400">
                <a:solidFill>
                  <a:srgbClr val="FFFFFF"/>
                </a:solidFill>
              </a:rPr>
              <a:t>Conclusion</a:t>
            </a:r>
          </a:p>
        </p:txBody>
      </p:sp>
      <p:graphicFrame>
        <p:nvGraphicFramePr>
          <p:cNvPr id="12" name="Content Placeholder 2">
            <a:extLst>
              <a:ext uri="{FF2B5EF4-FFF2-40B4-BE49-F238E27FC236}">
                <a16:creationId xmlns:a16="http://schemas.microsoft.com/office/drawing/2014/main" id="{391FBCB7-E0FB-48F6-AAB5-55102DC0A3E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55644198"/>
              </p:ext>
            </p:extLst>
          </p:nvPr>
        </p:nvGraphicFramePr>
        <p:xfrm>
          <a:off x="4038600" y="981184"/>
          <a:ext cx="7188200" cy="46182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3934503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F4EB661-1075-4F58-BABA-2BBA93D77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endParaRPr lang="de-DE"/>
          </a:p>
        </p:txBody>
      </p:sp>
      <p:pic>
        <p:nvPicPr>
          <p:cNvPr id="5" name="Grafik 4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566A7246-495F-41E8-BB9A-F48E0E7979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881" y="12249"/>
            <a:ext cx="10967720" cy="5849452"/>
          </a:xfrm>
          <a:prstGeom prst="rect">
            <a:avLst/>
          </a:prstGeom>
        </p:spPr>
      </p:pic>
      <p:pic>
        <p:nvPicPr>
          <p:cNvPr id="10" name="Content Placeholder 4">
            <a:extLst>
              <a:ext uri="{FF2B5EF4-FFF2-40B4-BE49-F238E27FC236}">
                <a16:creationId xmlns:a16="http://schemas.microsoft.com/office/drawing/2014/main" id="{73640308-3562-4F07-B493-0A137D47D1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0174" y="1976855"/>
            <a:ext cx="3948549" cy="3351880"/>
          </a:xfrm>
          <a:prstGeom prst="rect">
            <a:avLst/>
          </a:prstGeom>
        </p:spPr>
      </p:pic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E845C986-E3D2-469B-AD27-D30CCCA0A0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0" y="1863239"/>
            <a:ext cx="6353784" cy="4351338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89D04C32-55ED-44D9-AD0C-C85491723E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34376" y="2820969"/>
            <a:ext cx="8220075" cy="3924300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C8761C08-D238-44D1-851D-C675AD194CE2}"/>
              </a:ext>
            </a:extLst>
          </p:cNvPr>
          <p:cNvSpPr/>
          <p:nvPr/>
        </p:nvSpPr>
        <p:spPr>
          <a:xfrm>
            <a:off x="3560904" y="1863239"/>
            <a:ext cx="6506461" cy="523220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de-DE" sz="2800" dirty="0"/>
              <a:t>Many </a:t>
            </a:r>
            <a:r>
              <a:rPr lang="de-DE" sz="2800" dirty="0" err="1"/>
              <a:t>twitter</a:t>
            </a:r>
            <a:r>
              <a:rPr lang="de-DE" sz="2800" dirty="0"/>
              <a:t> </a:t>
            </a:r>
            <a:r>
              <a:rPr lang="de-DE" sz="2800" dirty="0" err="1"/>
              <a:t>users</a:t>
            </a:r>
            <a:r>
              <a:rPr lang="de-DE" sz="2800" dirty="0"/>
              <a:t> </a:t>
            </a:r>
            <a:r>
              <a:rPr lang="de-DE" sz="2800" dirty="0" err="1"/>
              <a:t>are</a:t>
            </a:r>
            <a:r>
              <a:rPr lang="de-DE" sz="2800" dirty="0"/>
              <a:t> </a:t>
            </a:r>
            <a:r>
              <a:rPr lang="de-DE" sz="2800" dirty="0" err="1"/>
              <a:t>between</a:t>
            </a:r>
            <a:r>
              <a:rPr lang="de-DE" sz="2800" dirty="0"/>
              <a:t> 18 and 29.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67092E96-B2DC-46D1-9CB9-C25BCDD9C295}"/>
              </a:ext>
            </a:extLst>
          </p:cNvPr>
          <p:cNvSpPr/>
          <p:nvPr/>
        </p:nvSpPr>
        <p:spPr>
          <a:xfrm>
            <a:off x="5490011" y="6560603"/>
            <a:ext cx="369203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100" dirty="0"/>
              <a:t>https://www.tagesschau.de/faktenfinder/twitter-afd-101.html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14ABF232-9FC9-422F-9584-17D2219AA9B8}"/>
              </a:ext>
            </a:extLst>
          </p:cNvPr>
          <p:cNvSpPr/>
          <p:nvPr/>
        </p:nvSpPr>
        <p:spPr>
          <a:xfrm>
            <a:off x="1366576" y="723481"/>
            <a:ext cx="9515789" cy="113975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09711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030C3FFC-3EF9-4918-917C-C61FE2C1B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49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/>
              <a:t>Overall Tweet Length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BC1533E7-70BB-4616-A9C9-BBB22EDC256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8389" y="1028699"/>
            <a:ext cx="9970799" cy="5746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83556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DBDB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111CC888-73FE-44D4-860E-107FE1F3B5A3}"/>
              </a:ext>
            </a:extLst>
          </p:cNvPr>
          <p:cNvSpPr txBox="1">
            <a:spLocks/>
          </p:cNvSpPr>
          <p:nvPr/>
        </p:nvSpPr>
        <p:spPr>
          <a:xfrm>
            <a:off x="839788" y="405765"/>
            <a:ext cx="10515600" cy="89034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j-ea"/>
                <a:cs typeface="+mj-cs"/>
              </a:rPr>
              <a:t>Structure of the Presentation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1AFB3826-42AB-4CE2-9167-5E33A3A50FB9}"/>
              </a:ext>
            </a:extLst>
          </p:cNvPr>
          <p:cNvSpPr txBox="1">
            <a:spLocks/>
          </p:cNvSpPr>
          <p:nvPr/>
        </p:nvSpPr>
        <p:spPr>
          <a:xfrm>
            <a:off x="120871" y="1329565"/>
            <a:ext cx="9937531" cy="518685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71550" marR="0" lvl="1" indent="-51435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AutoNum type="arabicPeriod"/>
              <a:tabLst/>
              <a:defRPr/>
            </a:pPr>
            <a:r>
              <a:rPr lang="en-US" dirty="0">
                <a:solidFill>
                  <a:prstClr val="black"/>
                </a:solidFill>
                <a:latin typeface="Segoe UI Light"/>
              </a:rPr>
              <a:t>Twitter Statistics </a:t>
            </a:r>
          </a:p>
          <a:p>
            <a:pPr marL="971550" marR="0" lvl="1" indent="-51435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AutoNum type="arabicPeriod"/>
              <a:tabLst/>
              <a:defRPr/>
            </a:pPr>
            <a:endParaRPr lang="en-US" dirty="0">
              <a:solidFill>
                <a:prstClr val="black"/>
              </a:solidFill>
              <a:latin typeface="Segoe UI Light"/>
            </a:endParaRPr>
          </a:p>
          <a:p>
            <a:pPr marL="971550" marR="0" lvl="1" indent="-51435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AutoNum type="arabicPeriod"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Background on the European Election</a:t>
            </a:r>
          </a:p>
          <a:p>
            <a:pPr marL="1428750" lvl="2" indent="-514350">
              <a:buAutoNum type="arabicPeriod"/>
            </a:pPr>
            <a:r>
              <a:rPr lang="en-US" dirty="0">
                <a:solidFill>
                  <a:prstClr val="black"/>
                </a:solidFill>
                <a:latin typeface="Segoe UI Light"/>
              </a:rPr>
              <a:t>Classification into Groups</a:t>
            </a:r>
          </a:p>
          <a:p>
            <a:pPr marL="1428750" lvl="2" indent="-514350">
              <a:buAutoNum type="arabicPeriod"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971550" marR="0" lvl="1" indent="-51435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AutoNum type="arabicPeriod"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Descriptive Analysis</a:t>
            </a:r>
          </a:p>
          <a:p>
            <a:pPr marL="1428750" lvl="2" indent="-514350">
              <a:buAutoNum type="arabicPeriod"/>
            </a:pPr>
            <a:r>
              <a:rPr lang="en-US" dirty="0">
                <a:solidFill>
                  <a:prstClr val="black"/>
                </a:solidFill>
              </a:rPr>
              <a:t>Account Overview</a:t>
            </a:r>
          </a:p>
          <a:p>
            <a:pPr marL="1428750" lvl="2" indent="-514350">
              <a:buAutoNum type="arabicPeriod"/>
            </a:pPr>
            <a:r>
              <a:rPr lang="en-US" dirty="0">
                <a:solidFill>
                  <a:prstClr val="black"/>
                </a:solidFill>
              </a:rPr>
              <a:t>Question 1: Indicators on a successful twitter campaign</a:t>
            </a:r>
          </a:p>
          <a:p>
            <a:pPr marL="1428750" lvl="2" indent="-514350">
              <a:buAutoNum type="arabicPeriod"/>
            </a:pPr>
            <a:r>
              <a:rPr lang="en-US" dirty="0">
                <a:solidFill>
                  <a:prstClr val="black"/>
                </a:solidFill>
              </a:rPr>
              <a:t>Question 2: Anomalies, suspicious data points</a:t>
            </a:r>
          </a:p>
          <a:p>
            <a:pPr marL="1428750" lvl="2" indent="-514350">
              <a:buAutoNum type="arabicPeriod"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Ideas on further analysis</a:t>
            </a:r>
          </a:p>
          <a:p>
            <a:pPr marL="971550" marR="0" lvl="1" indent="-51435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AutoNum type="arabicPeriod"/>
              <a:tabLst/>
              <a:defRPr/>
            </a:pPr>
            <a:endParaRPr lang="en-US" dirty="0">
              <a:solidFill>
                <a:prstClr val="black"/>
              </a:solidFill>
              <a:latin typeface="Segoe UI Light"/>
            </a:endParaRPr>
          </a:p>
          <a:p>
            <a:pPr marL="971550" marR="0" lvl="1" indent="-51435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AutoNum type="arabicPeriod"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Technical implementation (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YATClient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5465803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DFDA47BC-3069-47F5-8257-24B3B1F76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129276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Rectangle 142">
            <a:extLst>
              <a:ext uri="{FF2B5EF4-FFF2-40B4-BE49-F238E27FC236}">
                <a16:creationId xmlns:a16="http://schemas.microsoft.com/office/drawing/2014/main" id="{7AE95D8F-9825-4222-8846-E3461598CC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743F7CA-E98A-41A9-98BB-E9FF235012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538" y="4756638"/>
            <a:ext cx="11139854" cy="930447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3200" dirty="0">
                <a:solidFill>
                  <a:srgbClr val="FFFFFF"/>
                </a:solidFill>
              </a:rPr>
              <a:t>Differences in tweet length distribution</a:t>
            </a:r>
          </a:p>
        </p:txBody>
      </p:sp>
      <p:pic>
        <p:nvPicPr>
          <p:cNvPr id="2052" name="Picture 4" descr="Ein Bild, das Screenshot enthält.&#10;&#10;Mit sehr hoher Zuverlässigkeit generierte Beschreibung">
            <a:extLst>
              <a:ext uri="{FF2B5EF4-FFF2-40B4-BE49-F238E27FC236}">
                <a16:creationId xmlns:a16="http://schemas.microsoft.com/office/drawing/2014/main" id="{83339458-B4C7-4267-B134-86B65D9E0E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0041" y="1538627"/>
            <a:ext cx="2659472" cy="1535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Ein Bild, das Screenshot enthält.&#10;&#10;Mit hoher Zuverlässigkeit generierte Beschreibung">
            <a:extLst>
              <a:ext uri="{FF2B5EF4-FFF2-40B4-BE49-F238E27FC236}">
                <a16:creationId xmlns:a16="http://schemas.microsoft.com/office/drawing/2014/main" id="{A62F7381-13B9-4725-A4B8-0EFAFE26E8C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90143" y="1539013"/>
            <a:ext cx="2646677" cy="1535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942B920A-73AD-402A-8EEF-B88E1A939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7686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00C9EB70-BC82-414A-BF8D-AD7FC67276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066096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6" name="Picture 8">
            <a:extLst>
              <a:ext uri="{FF2B5EF4-FFF2-40B4-BE49-F238E27FC236}">
                <a16:creationId xmlns:a16="http://schemas.microsoft.com/office/drawing/2014/main" id="{3935D8E2-8E31-4FD3-ACBD-4B5CE2B225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55165" y="1559665"/>
            <a:ext cx="2648372" cy="1529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3217665F-0036-444A-8D4A-33AF36A36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hteck 3">
            <a:extLst>
              <a:ext uri="{FF2B5EF4-FFF2-40B4-BE49-F238E27FC236}">
                <a16:creationId xmlns:a16="http://schemas.microsoft.com/office/drawing/2014/main" id="{47671B1E-33E1-4C64-AD51-0269D21C9AC7}"/>
              </a:ext>
            </a:extLst>
          </p:cNvPr>
          <p:cNvSpPr/>
          <p:nvPr/>
        </p:nvSpPr>
        <p:spPr>
          <a:xfrm>
            <a:off x="1249731" y="3134943"/>
            <a:ext cx="76335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Spd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09E124C1-ED29-436C-9A71-F225901D41AC}"/>
              </a:ext>
            </a:extLst>
          </p:cNvPr>
          <p:cNvSpPr/>
          <p:nvPr/>
        </p:nvSpPr>
        <p:spPr>
          <a:xfrm>
            <a:off x="4001560" y="3182030"/>
            <a:ext cx="110959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Grüne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3A82E590-7D18-466A-821D-3F0673B7B75F}"/>
              </a:ext>
            </a:extLst>
          </p:cNvPr>
          <p:cNvSpPr/>
          <p:nvPr/>
        </p:nvSpPr>
        <p:spPr>
          <a:xfrm>
            <a:off x="6664771" y="3212191"/>
            <a:ext cx="180331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Die PARTEI</a:t>
            </a:r>
            <a:endParaRPr kumimoji="0" lang="de-DE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6B51EAC1-81D2-467A-8D12-1CEB1BA6B86A}"/>
              </a:ext>
            </a:extLst>
          </p:cNvPr>
          <p:cNvSpPr/>
          <p:nvPr/>
        </p:nvSpPr>
        <p:spPr>
          <a:xfrm>
            <a:off x="10262120" y="3164751"/>
            <a:ext cx="8963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AFD</a:t>
            </a:r>
            <a:endParaRPr kumimoji="0" lang="de-DE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pic>
        <p:nvPicPr>
          <p:cNvPr id="23" name="Picture 6" descr="Ein Bild, das Screenshot enthält.&#10;&#10;Mit sehr hoher Zuverlässigkeit generierte Beschreibung">
            <a:extLst>
              <a:ext uri="{FF2B5EF4-FFF2-40B4-BE49-F238E27FC236}">
                <a16:creationId xmlns:a16="http://schemas.microsoft.com/office/drawing/2014/main" id="{49A8AA68-D960-4146-AC21-9A8E47943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386135" y="1559665"/>
            <a:ext cx="2648371" cy="1536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00FD24C4-8259-4600-9071-8689BE85CC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12018" y="251418"/>
            <a:ext cx="4336653" cy="4999581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9AD5F698-1981-4006-AA0E-EE947F22CDA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5182" y="219957"/>
            <a:ext cx="5332424" cy="4999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031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Box 41"/>
          <p:cNvSpPr txBox="1"/>
          <p:nvPr/>
        </p:nvSpPr>
        <p:spPr>
          <a:xfrm>
            <a:off x="11907454" y="6481180"/>
            <a:ext cx="2904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FAEF1C8-817C-4EBC-A4FB-3ED2DB7FCBF8}"/>
              </a:ext>
            </a:extLst>
          </p:cNvPr>
          <p:cNvSpPr txBox="1"/>
          <p:nvPr/>
        </p:nvSpPr>
        <p:spPr>
          <a:xfrm>
            <a:off x="4843264" y="409589"/>
            <a:ext cx="2505494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3200" b="1" dirty="0">
                <a:solidFill>
                  <a:srgbClr val="30353F"/>
                </a:solidFill>
                <a:latin typeface="+mj-lt"/>
              </a:rPr>
              <a:t>Hall of Tweet</a:t>
            </a: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8BD7D413-936A-4A2D-83E0-6714C8DB0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4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88CD7635-D1FC-4393-A1BB-B4CAB4BA0BEF}"/>
              </a:ext>
            </a:extLst>
          </p:cNvPr>
          <p:cNvSpPr/>
          <p:nvPr/>
        </p:nvSpPr>
        <p:spPr>
          <a:xfrm rot="1212285">
            <a:off x="5608241" y="-566976"/>
            <a:ext cx="3976815" cy="77251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49600" dirty="0">
                <a:solidFill>
                  <a:srgbClr val="FFCC00"/>
                </a:solidFill>
              </a:rPr>
              <a:t>🏆</a:t>
            </a:r>
          </a:p>
        </p:txBody>
      </p:sp>
      <p:sp>
        <p:nvSpPr>
          <p:cNvPr id="6" name="TextBox 39">
            <a:extLst>
              <a:ext uri="{FF2B5EF4-FFF2-40B4-BE49-F238E27FC236}">
                <a16:creationId xmlns:a16="http://schemas.microsoft.com/office/drawing/2014/main" id="{41B9CC88-197C-4754-94F4-805901EF54BD}"/>
              </a:ext>
            </a:extLst>
          </p:cNvPr>
          <p:cNvSpPr txBox="1"/>
          <p:nvPr/>
        </p:nvSpPr>
        <p:spPr>
          <a:xfrm>
            <a:off x="614541" y="1337673"/>
            <a:ext cx="465512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2400" b="1" dirty="0">
                <a:solidFill>
                  <a:srgbClr val="30353F"/>
                </a:solidFill>
                <a:latin typeface="+mj-lt"/>
              </a:rPr>
              <a:t>Number 1 in likes and retweets: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87B7F734-6DBF-4D96-A4F7-C3FE2125B0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4541" y="1969911"/>
            <a:ext cx="7132721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'Der ***-Blocker ist online und im Handel: 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337AB7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  <a:hlinkClick r:id="rId3"/>
              </a:rPr>
              <a:t>https://t.co/doGVo1iWUJ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337AB7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  <a:hlinkClick r:id="rId4"/>
              </a:rPr>
              <a:t>https://t.co/nU6aj22pQm'</a:t>
            </a:r>
            <a:endParaRPr kumimoji="0" lang="de-DE" altLang="de-DE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marR="0" lvl="0" indent="0" algn="l" defTabSz="914400" rtl="0" eaLnBrk="0" fontAlgn="b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</a:br>
            <a:endParaRPr kumimoji="0" lang="de-DE" altLang="de-DE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B2964C28-6C22-4256-8CCF-2660E24E50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6023" y="2798867"/>
            <a:ext cx="5663756" cy="2491798"/>
          </a:xfrm>
          <a:prstGeom prst="rect">
            <a:avLst/>
          </a:prstGeom>
        </p:spPr>
      </p:pic>
      <p:sp>
        <p:nvSpPr>
          <p:cNvPr id="12" name="Rectangle 1">
            <a:extLst>
              <a:ext uri="{FF2B5EF4-FFF2-40B4-BE49-F238E27FC236}">
                <a16:creationId xmlns:a16="http://schemas.microsoft.com/office/drawing/2014/main" id="{73FD7F26-4C08-48F8-8D7A-913FB6AA2C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0189" y="5627178"/>
            <a:ext cx="7132721" cy="492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de-DE" altLang="de-DE" sz="3200" dirty="0">
                <a:latin typeface="Segoe UI" panose="020B0502040204020203" pitchFamily="34" charset="0"/>
                <a:cs typeface="Segoe UI" panose="020B0502040204020203" pitchFamily="34" charset="0"/>
              </a:rPr>
              <a:t>2856 Likes and 752 Retweets!</a:t>
            </a:r>
            <a:endParaRPr kumimoji="0" lang="de-DE" altLang="de-DE" sz="3200" b="0" i="0" u="none" strike="noStrike" cap="none" normalizeH="0" baseline="0" dirty="0">
              <a:ln>
                <a:noFill/>
              </a:ln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FBEF011B-9052-4F64-B0DC-6072EEAA98F6}"/>
              </a:ext>
            </a:extLst>
          </p:cNvPr>
          <p:cNvSpPr/>
          <p:nvPr/>
        </p:nvSpPr>
        <p:spPr>
          <a:xfrm>
            <a:off x="1395255" y="5074254"/>
            <a:ext cx="4868385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/>
              <a:t>https://cdn-de.partei.it/wp-content/uploads/2019/05/3_Title_1024x725.jpg</a:t>
            </a:r>
          </a:p>
        </p:txBody>
      </p:sp>
      <p:pic>
        <p:nvPicPr>
          <p:cNvPr id="1028" name="Picture 4" descr="Logo">
            <a:extLst>
              <a:ext uri="{FF2B5EF4-FFF2-40B4-BE49-F238E27FC236}">
                <a16:creationId xmlns:a16="http://schemas.microsoft.com/office/drawing/2014/main" id="{F8FDABEB-FAF9-4438-A600-AA1E977C05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220619">
            <a:off x="9169173" y="1193773"/>
            <a:ext cx="2065197" cy="365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97595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CB828-B1A5-8C42-9F8D-E9A5A8094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steps: further analysis ideas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41B368-79BD-C34C-9B0B-5EACF612F3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2400" dirty="0"/>
          </a:p>
          <a:p>
            <a:r>
              <a:rPr lang="en-US" sz="2400" dirty="0"/>
              <a:t>Look at how many followers each party gained over time</a:t>
            </a:r>
          </a:p>
          <a:p>
            <a:endParaRPr lang="en-US" sz="2400" dirty="0"/>
          </a:p>
          <a:p>
            <a:r>
              <a:rPr lang="en-US" sz="2400" dirty="0"/>
              <a:t>Add sub-Twitter accounts for each party to increase data points</a:t>
            </a:r>
          </a:p>
          <a:p>
            <a:endParaRPr lang="en-US" sz="2400" dirty="0"/>
          </a:p>
          <a:p>
            <a:r>
              <a:rPr lang="en-US" sz="2400" dirty="0"/>
              <a:t>Analyze the accounts of frequent </a:t>
            </a:r>
            <a:r>
              <a:rPr lang="en-US" sz="2400" dirty="0" err="1"/>
              <a:t>retweeter</a:t>
            </a:r>
            <a:r>
              <a:rPr lang="en-US" sz="2400" dirty="0"/>
              <a:t> (search for bots)</a:t>
            </a:r>
          </a:p>
        </p:txBody>
      </p:sp>
    </p:spTree>
    <p:extLst>
      <p:ext uri="{BB962C8B-B14F-4D97-AF65-F5344CB8AC3E}">
        <p14:creationId xmlns:p14="http://schemas.microsoft.com/office/powerpoint/2010/main" val="4708648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59">
            <a:extLst>
              <a:ext uri="{FF2B5EF4-FFF2-40B4-BE49-F238E27FC236}">
                <a16:creationId xmlns:a16="http://schemas.microsoft.com/office/drawing/2014/main" id="{7A7D8C1F-25B7-4746-8D5A-B398BE3EEE40}"/>
              </a:ext>
            </a:extLst>
          </p:cNvPr>
          <p:cNvGrpSpPr/>
          <p:nvPr/>
        </p:nvGrpSpPr>
        <p:grpSpPr>
          <a:xfrm>
            <a:off x="756920" y="335280"/>
            <a:ext cx="10687820" cy="6060440"/>
            <a:chOff x="744084" y="1371600"/>
            <a:chExt cx="10700656" cy="4572000"/>
          </a:xfrm>
        </p:grpSpPr>
        <p:grpSp>
          <p:nvGrpSpPr>
            <p:cNvPr id="8" name="Group 73">
              <a:extLst>
                <a:ext uri="{FF2B5EF4-FFF2-40B4-BE49-F238E27FC236}">
                  <a16:creationId xmlns:a16="http://schemas.microsoft.com/office/drawing/2014/main" id="{AAD2ECC8-59E8-45ED-A04B-DE3C18120E42}"/>
                </a:ext>
              </a:extLst>
            </p:cNvPr>
            <p:cNvGrpSpPr/>
            <p:nvPr/>
          </p:nvGrpSpPr>
          <p:grpSpPr>
            <a:xfrm>
              <a:off x="887187" y="2087102"/>
              <a:ext cx="9535885" cy="3629487"/>
              <a:chOff x="827315" y="2010902"/>
              <a:chExt cx="9535885" cy="3629487"/>
            </a:xfrm>
          </p:grpSpPr>
          <p:grpSp>
            <p:nvGrpSpPr>
              <p:cNvPr id="31" name="Group 72">
                <a:extLst>
                  <a:ext uri="{FF2B5EF4-FFF2-40B4-BE49-F238E27FC236}">
                    <a16:creationId xmlns:a16="http://schemas.microsoft.com/office/drawing/2014/main" id="{ADF6FCC9-F0B0-401F-919E-A52DF5D357C7}"/>
                  </a:ext>
                </a:extLst>
              </p:cNvPr>
              <p:cNvGrpSpPr/>
              <p:nvPr/>
            </p:nvGrpSpPr>
            <p:grpSpPr>
              <a:xfrm>
                <a:off x="1668691" y="2010902"/>
                <a:ext cx="8694509" cy="1113298"/>
                <a:chOff x="1668691" y="2010902"/>
                <a:chExt cx="8694509" cy="1113298"/>
              </a:xfrm>
            </p:grpSpPr>
            <p:grpSp>
              <p:nvGrpSpPr>
                <p:cNvPr id="56" name="Group 71">
                  <a:extLst>
                    <a:ext uri="{FF2B5EF4-FFF2-40B4-BE49-F238E27FC236}">
                      <a16:creationId xmlns:a16="http://schemas.microsoft.com/office/drawing/2014/main" id="{3D1A9F01-3A62-429A-9B8E-27B3F2631F0E}"/>
                    </a:ext>
                  </a:extLst>
                </p:cNvPr>
                <p:cNvGrpSpPr/>
                <p:nvPr/>
              </p:nvGrpSpPr>
              <p:grpSpPr>
                <a:xfrm>
                  <a:off x="1668691" y="2960918"/>
                  <a:ext cx="8694509" cy="163282"/>
                  <a:chOff x="1668691" y="2960918"/>
                  <a:chExt cx="8694509" cy="163282"/>
                </a:xfrm>
              </p:grpSpPr>
              <p:cxnSp>
                <p:nvCxnSpPr>
                  <p:cNvPr id="59" name="Straight Connector 29">
                    <a:extLst>
                      <a:ext uri="{FF2B5EF4-FFF2-40B4-BE49-F238E27FC236}">
                        <a16:creationId xmlns:a16="http://schemas.microsoft.com/office/drawing/2014/main" id="{90653D71-7A00-4BC4-B484-7FDE253C9C75}"/>
                      </a:ext>
                    </a:extLst>
                  </p:cNvPr>
                  <p:cNvCxnSpPr/>
                  <p:nvPr/>
                </p:nvCxnSpPr>
                <p:spPr>
                  <a:xfrm>
                    <a:off x="1674812" y="2960918"/>
                    <a:ext cx="8686800" cy="1588"/>
                  </a:xfrm>
                  <a:prstGeom prst="line">
                    <a:avLst/>
                  </a:prstGeom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0" name="Straight Connector 35">
                    <a:extLst>
                      <a:ext uri="{FF2B5EF4-FFF2-40B4-BE49-F238E27FC236}">
                        <a16:creationId xmlns:a16="http://schemas.microsoft.com/office/drawing/2014/main" id="{E9D58DC5-4E1B-4260-AED7-1731DA80DCBA}"/>
                      </a:ext>
                    </a:extLst>
                  </p:cNvPr>
                  <p:cNvCxnSpPr/>
                  <p:nvPr/>
                </p:nvCxnSpPr>
                <p:spPr>
                  <a:xfrm rot="5400000">
                    <a:off x="10286206" y="3047206"/>
                    <a:ext cx="152400" cy="1588"/>
                  </a:xfrm>
                  <a:prstGeom prst="line">
                    <a:avLst/>
                  </a:prstGeom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1" name="Straight Connector 36">
                    <a:extLst>
                      <a:ext uri="{FF2B5EF4-FFF2-40B4-BE49-F238E27FC236}">
                        <a16:creationId xmlns:a16="http://schemas.microsoft.com/office/drawing/2014/main" id="{523520A1-F406-4E65-834F-3E929269CB8F}"/>
                      </a:ext>
                    </a:extLst>
                  </p:cNvPr>
                  <p:cNvCxnSpPr/>
                  <p:nvPr/>
                </p:nvCxnSpPr>
                <p:spPr>
                  <a:xfrm rot="5400000">
                    <a:off x="7401492" y="3047206"/>
                    <a:ext cx="152400" cy="1588"/>
                  </a:xfrm>
                  <a:prstGeom prst="line">
                    <a:avLst/>
                  </a:prstGeom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2" name="Straight Connector 37">
                    <a:extLst>
                      <a:ext uri="{FF2B5EF4-FFF2-40B4-BE49-F238E27FC236}">
                        <a16:creationId xmlns:a16="http://schemas.microsoft.com/office/drawing/2014/main" id="{1645824E-F366-4678-9A37-3CDFFA8CF8BA}"/>
                      </a:ext>
                    </a:extLst>
                  </p:cNvPr>
                  <p:cNvCxnSpPr/>
                  <p:nvPr/>
                </p:nvCxnSpPr>
                <p:spPr>
                  <a:xfrm rot="5400000">
                    <a:off x="4485709" y="3047206"/>
                    <a:ext cx="152400" cy="1588"/>
                  </a:xfrm>
                  <a:prstGeom prst="line">
                    <a:avLst/>
                  </a:prstGeom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3" name="Straight Connector 38">
                    <a:extLst>
                      <a:ext uri="{FF2B5EF4-FFF2-40B4-BE49-F238E27FC236}">
                        <a16:creationId xmlns:a16="http://schemas.microsoft.com/office/drawing/2014/main" id="{0C46FF98-7A66-4D6C-9D81-2AD9C91979A0}"/>
                      </a:ext>
                    </a:extLst>
                  </p:cNvPr>
                  <p:cNvCxnSpPr/>
                  <p:nvPr/>
                </p:nvCxnSpPr>
                <p:spPr>
                  <a:xfrm rot="5400000">
                    <a:off x="1593285" y="3047205"/>
                    <a:ext cx="152400" cy="1588"/>
                  </a:xfrm>
                  <a:prstGeom prst="line">
                    <a:avLst/>
                  </a:prstGeom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57" name="Straight Connector 40">
                  <a:extLst>
                    <a:ext uri="{FF2B5EF4-FFF2-40B4-BE49-F238E27FC236}">
                      <a16:creationId xmlns:a16="http://schemas.microsoft.com/office/drawing/2014/main" id="{6F8A6103-4835-4770-9918-E99DCC435348}"/>
                    </a:ext>
                  </a:extLst>
                </p:cNvPr>
                <p:cNvCxnSpPr/>
                <p:nvPr/>
              </p:nvCxnSpPr>
              <p:spPr>
                <a:xfrm rot="5400000">
                  <a:off x="5619010" y="2485511"/>
                  <a:ext cx="950805" cy="1588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2" name="Group 52">
                <a:extLst>
                  <a:ext uri="{FF2B5EF4-FFF2-40B4-BE49-F238E27FC236}">
                    <a16:creationId xmlns:a16="http://schemas.microsoft.com/office/drawing/2014/main" id="{A0DA9703-E4BC-4351-AEED-7CDD101CC1D1}"/>
                  </a:ext>
                </a:extLst>
              </p:cNvPr>
              <p:cNvGrpSpPr/>
              <p:nvPr/>
            </p:nvGrpSpPr>
            <p:grpSpPr>
              <a:xfrm>
                <a:off x="827315" y="3799908"/>
                <a:ext cx="161697" cy="316480"/>
                <a:chOff x="827315" y="3799908"/>
                <a:chExt cx="161697" cy="316480"/>
              </a:xfrm>
            </p:grpSpPr>
            <p:cxnSp>
              <p:nvCxnSpPr>
                <p:cNvPr id="51" name="Straight Connector 46">
                  <a:extLst>
                    <a:ext uri="{FF2B5EF4-FFF2-40B4-BE49-F238E27FC236}">
                      <a16:creationId xmlns:a16="http://schemas.microsoft.com/office/drawing/2014/main" id="{79351A0A-E958-4D7A-BFB2-72184151A1F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27315" y="3799908"/>
                  <a:ext cx="10091" cy="314892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Straight Connector 48">
                  <a:extLst>
                    <a:ext uri="{FF2B5EF4-FFF2-40B4-BE49-F238E27FC236}">
                      <a16:creationId xmlns:a16="http://schemas.microsoft.com/office/drawing/2014/main" id="{BB1778F5-0CBF-4D09-935A-3CF0F2D8E2BA}"/>
                    </a:ext>
                  </a:extLst>
                </p:cNvPr>
                <p:cNvCxnSpPr/>
                <p:nvPr/>
              </p:nvCxnSpPr>
              <p:spPr>
                <a:xfrm>
                  <a:off x="836612" y="4114800"/>
                  <a:ext cx="152400" cy="1588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3" name="Group 53">
                <a:extLst>
                  <a:ext uri="{FF2B5EF4-FFF2-40B4-BE49-F238E27FC236}">
                    <a16:creationId xmlns:a16="http://schemas.microsoft.com/office/drawing/2014/main" id="{E58627E2-E038-4BF2-BD41-F7A8C2F66061}"/>
                  </a:ext>
                </a:extLst>
              </p:cNvPr>
              <p:cNvGrpSpPr/>
              <p:nvPr/>
            </p:nvGrpSpPr>
            <p:grpSpPr>
              <a:xfrm>
                <a:off x="3745480" y="3799908"/>
                <a:ext cx="162491" cy="828109"/>
                <a:chOff x="826521" y="3799908"/>
                <a:chExt cx="162491" cy="828109"/>
              </a:xfrm>
            </p:grpSpPr>
            <p:cxnSp>
              <p:nvCxnSpPr>
                <p:cNvPr id="46" name="Straight Connector 54">
                  <a:extLst>
                    <a:ext uri="{FF2B5EF4-FFF2-40B4-BE49-F238E27FC236}">
                      <a16:creationId xmlns:a16="http://schemas.microsoft.com/office/drawing/2014/main" id="{26D7A19B-463B-4B3B-BC3E-AC686342BD4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26521" y="3799908"/>
                  <a:ext cx="10885" cy="826521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Connector 55">
                  <a:extLst>
                    <a:ext uri="{FF2B5EF4-FFF2-40B4-BE49-F238E27FC236}">
                      <a16:creationId xmlns:a16="http://schemas.microsoft.com/office/drawing/2014/main" id="{D6E0A68E-D749-4885-8758-1EC5DEF75CAD}"/>
                    </a:ext>
                  </a:extLst>
                </p:cNvPr>
                <p:cNvCxnSpPr/>
                <p:nvPr/>
              </p:nvCxnSpPr>
              <p:spPr>
                <a:xfrm>
                  <a:off x="836612" y="4114800"/>
                  <a:ext cx="152400" cy="1588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Straight Connector 56">
                  <a:extLst>
                    <a:ext uri="{FF2B5EF4-FFF2-40B4-BE49-F238E27FC236}">
                      <a16:creationId xmlns:a16="http://schemas.microsoft.com/office/drawing/2014/main" id="{282184C5-02B3-45D2-9F23-07697CD05A97}"/>
                    </a:ext>
                  </a:extLst>
                </p:cNvPr>
                <p:cNvCxnSpPr/>
                <p:nvPr/>
              </p:nvCxnSpPr>
              <p:spPr>
                <a:xfrm>
                  <a:off x="836612" y="4626429"/>
                  <a:ext cx="152400" cy="1588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4" name="Group 59">
                <a:extLst>
                  <a:ext uri="{FF2B5EF4-FFF2-40B4-BE49-F238E27FC236}">
                    <a16:creationId xmlns:a16="http://schemas.microsoft.com/office/drawing/2014/main" id="{B1D34131-8F9E-42C6-9219-EF3ADDA36306}"/>
                  </a:ext>
                </a:extLst>
              </p:cNvPr>
              <p:cNvGrpSpPr/>
              <p:nvPr/>
            </p:nvGrpSpPr>
            <p:grpSpPr>
              <a:xfrm>
                <a:off x="6661263" y="3799908"/>
                <a:ext cx="153194" cy="1840481"/>
                <a:chOff x="835818" y="3799908"/>
                <a:chExt cx="153194" cy="1840481"/>
              </a:xfrm>
            </p:grpSpPr>
            <p:cxnSp>
              <p:nvCxnSpPr>
                <p:cNvPr id="41" name="Straight Connector 60">
                  <a:extLst>
                    <a:ext uri="{FF2B5EF4-FFF2-40B4-BE49-F238E27FC236}">
                      <a16:creationId xmlns:a16="http://schemas.microsoft.com/office/drawing/2014/main" id="{4CA72212-FF3F-4043-A6AC-BE61F7453454}"/>
                    </a:ext>
                  </a:extLst>
                </p:cNvPr>
                <p:cNvCxnSpPr/>
                <p:nvPr/>
              </p:nvCxnSpPr>
              <p:spPr>
                <a:xfrm rot="5400000">
                  <a:off x="-77788" y="4713514"/>
                  <a:ext cx="1828800" cy="1588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61">
                  <a:extLst>
                    <a:ext uri="{FF2B5EF4-FFF2-40B4-BE49-F238E27FC236}">
                      <a16:creationId xmlns:a16="http://schemas.microsoft.com/office/drawing/2014/main" id="{C1016FD4-69D3-4BAE-989C-7DD672E24C10}"/>
                    </a:ext>
                  </a:extLst>
                </p:cNvPr>
                <p:cNvCxnSpPr/>
                <p:nvPr/>
              </p:nvCxnSpPr>
              <p:spPr>
                <a:xfrm>
                  <a:off x="836612" y="4114800"/>
                  <a:ext cx="152400" cy="1588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62">
                  <a:extLst>
                    <a:ext uri="{FF2B5EF4-FFF2-40B4-BE49-F238E27FC236}">
                      <a16:creationId xmlns:a16="http://schemas.microsoft.com/office/drawing/2014/main" id="{38C37F2D-B276-437B-ABA0-865E446A8054}"/>
                    </a:ext>
                  </a:extLst>
                </p:cNvPr>
                <p:cNvCxnSpPr/>
                <p:nvPr/>
              </p:nvCxnSpPr>
              <p:spPr>
                <a:xfrm>
                  <a:off x="836612" y="4626429"/>
                  <a:ext cx="152400" cy="1588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Straight Connector 63">
                  <a:extLst>
                    <a:ext uri="{FF2B5EF4-FFF2-40B4-BE49-F238E27FC236}">
                      <a16:creationId xmlns:a16="http://schemas.microsoft.com/office/drawing/2014/main" id="{53147A8F-9459-46DD-8927-AF1F2D37EFE4}"/>
                    </a:ext>
                  </a:extLst>
                </p:cNvPr>
                <p:cNvCxnSpPr/>
                <p:nvPr/>
              </p:nvCxnSpPr>
              <p:spPr>
                <a:xfrm>
                  <a:off x="836612" y="5127172"/>
                  <a:ext cx="152400" cy="1588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Straight Connector 64">
                  <a:extLst>
                    <a:ext uri="{FF2B5EF4-FFF2-40B4-BE49-F238E27FC236}">
                      <a16:creationId xmlns:a16="http://schemas.microsoft.com/office/drawing/2014/main" id="{EDA8BDE4-F475-439D-9529-B1DCF3A5125A}"/>
                    </a:ext>
                  </a:extLst>
                </p:cNvPr>
                <p:cNvCxnSpPr/>
                <p:nvPr/>
              </p:nvCxnSpPr>
              <p:spPr>
                <a:xfrm>
                  <a:off x="836612" y="5638801"/>
                  <a:ext cx="152400" cy="1588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5" name="Group 65">
                <a:extLst>
                  <a:ext uri="{FF2B5EF4-FFF2-40B4-BE49-F238E27FC236}">
                    <a16:creationId xmlns:a16="http://schemas.microsoft.com/office/drawing/2014/main" id="{F5DA7A7A-B3CD-46CF-859E-BF2B35385FA9}"/>
                  </a:ext>
                </a:extLst>
              </p:cNvPr>
              <p:cNvGrpSpPr/>
              <p:nvPr/>
            </p:nvGrpSpPr>
            <p:grpSpPr>
              <a:xfrm>
                <a:off x="9537474" y="3799908"/>
                <a:ext cx="161697" cy="1340083"/>
                <a:chOff x="827315" y="3799908"/>
                <a:chExt cx="161697" cy="1340083"/>
              </a:xfrm>
            </p:grpSpPr>
            <p:cxnSp>
              <p:nvCxnSpPr>
                <p:cNvPr id="36" name="Straight Connector 66">
                  <a:extLst>
                    <a:ext uri="{FF2B5EF4-FFF2-40B4-BE49-F238E27FC236}">
                      <a16:creationId xmlns:a16="http://schemas.microsoft.com/office/drawing/2014/main" id="{A4E0CEEA-2DED-4E4E-9EE5-83F51E77462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27315" y="3799908"/>
                  <a:ext cx="10091" cy="1340083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67">
                  <a:extLst>
                    <a:ext uri="{FF2B5EF4-FFF2-40B4-BE49-F238E27FC236}">
                      <a16:creationId xmlns:a16="http://schemas.microsoft.com/office/drawing/2014/main" id="{18BA1301-4286-4935-B3A8-C02C5C86D35E}"/>
                    </a:ext>
                  </a:extLst>
                </p:cNvPr>
                <p:cNvCxnSpPr/>
                <p:nvPr/>
              </p:nvCxnSpPr>
              <p:spPr>
                <a:xfrm>
                  <a:off x="836612" y="4114800"/>
                  <a:ext cx="152400" cy="1588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68">
                  <a:extLst>
                    <a:ext uri="{FF2B5EF4-FFF2-40B4-BE49-F238E27FC236}">
                      <a16:creationId xmlns:a16="http://schemas.microsoft.com/office/drawing/2014/main" id="{9FBA5015-7631-4FDF-9663-564204E2B82D}"/>
                    </a:ext>
                  </a:extLst>
                </p:cNvPr>
                <p:cNvCxnSpPr/>
                <p:nvPr/>
              </p:nvCxnSpPr>
              <p:spPr>
                <a:xfrm>
                  <a:off x="836612" y="4626429"/>
                  <a:ext cx="152400" cy="1588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69">
                  <a:extLst>
                    <a:ext uri="{FF2B5EF4-FFF2-40B4-BE49-F238E27FC236}">
                      <a16:creationId xmlns:a16="http://schemas.microsoft.com/office/drawing/2014/main" id="{1BD0A0F1-54E8-4C5B-A23E-8D8F475742B9}"/>
                    </a:ext>
                  </a:extLst>
                </p:cNvPr>
                <p:cNvCxnSpPr/>
                <p:nvPr/>
              </p:nvCxnSpPr>
              <p:spPr>
                <a:xfrm>
                  <a:off x="836612" y="5127172"/>
                  <a:ext cx="152400" cy="1588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9" name="Rounded Rectangle 2">
              <a:extLst>
                <a:ext uri="{FF2B5EF4-FFF2-40B4-BE49-F238E27FC236}">
                  <a16:creationId xmlns:a16="http://schemas.microsoft.com/office/drawing/2014/main" id="{55AE40FE-D124-4454-99B4-D6F80D6508FB}"/>
                </a:ext>
              </a:extLst>
            </p:cNvPr>
            <p:cNvSpPr/>
            <p:nvPr/>
          </p:nvSpPr>
          <p:spPr>
            <a:xfrm>
              <a:off x="5151210" y="1371600"/>
              <a:ext cx="2006148" cy="725595"/>
            </a:xfrm>
            <a:prstGeom prst="roundRect">
              <a:avLst>
                <a:gd name="adj" fmla="val 50000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>
                  <a:latin typeface="Arial" pitchFamily="34" charset="0"/>
                  <a:cs typeface="Arial" pitchFamily="34" charset="0"/>
                </a:rPr>
                <a:t>YATClient</a:t>
              </a:r>
              <a:endParaRPr lang="en-US" sz="1400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" name="Rounded Rectangle 5">
              <a:extLst>
                <a:ext uri="{FF2B5EF4-FFF2-40B4-BE49-F238E27FC236}">
                  <a16:creationId xmlns:a16="http://schemas.microsoft.com/office/drawing/2014/main" id="{20630705-AD14-4F39-91FD-567C72CE8149}"/>
                </a:ext>
              </a:extLst>
            </p:cNvPr>
            <p:cNvSpPr/>
            <p:nvPr/>
          </p:nvSpPr>
          <p:spPr>
            <a:xfrm>
              <a:off x="744084" y="3251440"/>
              <a:ext cx="2006148" cy="61299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>
                  <a:latin typeface="Arial" pitchFamily="34" charset="0"/>
                  <a:cs typeface="Arial" pitchFamily="34" charset="0"/>
                </a:rPr>
                <a:t>TwitterAuthenticator</a:t>
              </a:r>
              <a:endParaRPr lang="en-US" sz="1400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1" name="Rounded Rectangle 6">
              <a:extLst>
                <a:ext uri="{FF2B5EF4-FFF2-40B4-BE49-F238E27FC236}">
                  <a16:creationId xmlns:a16="http://schemas.microsoft.com/office/drawing/2014/main" id="{B4186C56-D2BE-4593-AAA4-0E3FBCDCA99C}"/>
                </a:ext>
              </a:extLst>
            </p:cNvPr>
            <p:cNvSpPr/>
            <p:nvPr/>
          </p:nvSpPr>
          <p:spPr>
            <a:xfrm>
              <a:off x="3639684" y="3251440"/>
              <a:ext cx="2006148" cy="61299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>
                  <a:latin typeface="Arial" pitchFamily="34" charset="0"/>
                  <a:cs typeface="Arial" pitchFamily="34" charset="0"/>
                </a:rPr>
                <a:t>TwitterClient</a:t>
              </a:r>
              <a:endParaRPr lang="en-US" sz="1400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2" name="Rounded Rectangle 7">
              <a:extLst>
                <a:ext uri="{FF2B5EF4-FFF2-40B4-BE49-F238E27FC236}">
                  <a16:creationId xmlns:a16="http://schemas.microsoft.com/office/drawing/2014/main" id="{B5341763-DA03-4A79-8221-8E2222433079}"/>
                </a:ext>
              </a:extLst>
            </p:cNvPr>
            <p:cNvSpPr/>
            <p:nvPr/>
          </p:nvSpPr>
          <p:spPr>
            <a:xfrm>
              <a:off x="6535284" y="3251440"/>
              <a:ext cx="2006148" cy="61299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>
                  <a:latin typeface="Arial" pitchFamily="34" charset="0"/>
                  <a:cs typeface="Arial" pitchFamily="34" charset="0"/>
                </a:rPr>
                <a:t>TweetAnalyzer</a:t>
              </a:r>
              <a:endParaRPr lang="en-US" sz="1400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3" name="Rounded Rectangle 8">
              <a:extLst>
                <a:ext uri="{FF2B5EF4-FFF2-40B4-BE49-F238E27FC236}">
                  <a16:creationId xmlns:a16="http://schemas.microsoft.com/office/drawing/2014/main" id="{9B511561-21DC-4B16-A300-A363EDD06C67}"/>
                </a:ext>
              </a:extLst>
            </p:cNvPr>
            <p:cNvSpPr/>
            <p:nvPr/>
          </p:nvSpPr>
          <p:spPr>
            <a:xfrm>
              <a:off x="9430884" y="3251440"/>
              <a:ext cx="2006148" cy="61299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>
                  <a:latin typeface="Arial" pitchFamily="34" charset="0"/>
                  <a:cs typeface="Arial" pitchFamily="34" charset="0"/>
                </a:rPr>
                <a:t>UserAnalyzer</a:t>
              </a:r>
              <a:endParaRPr lang="en-US" sz="1400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4" name="Rounded Rectangle 9">
              <a:extLst>
                <a:ext uri="{FF2B5EF4-FFF2-40B4-BE49-F238E27FC236}">
                  <a16:creationId xmlns:a16="http://schemas.microsoft.com/office/drawing/2014/main" id="{981050C3-6848-4928-886E-90FF52A9A989}"/>
                </a:ext>
              </a:extLst>
            </p:cNvPr>
            <p:cNvSpPr/>
            <p:nvPr/>
          </p:nvSpPr>
          <p:spPr>
            <a:xfrm>
              <a:off x="1048884" y="3980782"/>
              <a:ext cx="1704476" cy="481634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Arial" pitchFamily="34" charset="0"/>
                  <a:cs typeface="Arial" pitchFamily="34" charset="0"/>
                </a:rPr>
                <a:t>Access </a:t>
              </a:r>
              <a:r>
                <a:rPr lang="en-US" sz="1400" dirty="0" err="1">
                  <a:latin typeface="Arial" pitchFamily="34" charset="0"/>
                  <a:cs typeface="Arial" pitchFamily="34" charset="0"/>
                </a:rPr>
                <a:t>TwitterAPI</a:t>
              </a:r>
              <a:endParaRPr lang="en-US" sz="1400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8" name="Rounded Rectangle 16">
              <a:extLst>
                <a:ext uri="{FF2B5EF4-FFF2-40B4-BE49-F238E27FC236}">
                  <a16:creationId xmlns:a16="http://schemas.microsoft.com/office/drawing/2014/main" id="{E37D7DF2-8A3C-4217-9234-B647F605A2F5}"/>
                </a:ext>
              </a:extLst>
            </p:cNvPr>
            <p:cNvSpPr/>
            <p:nvPr/>
          </p:nvSpPr>
          <p:spPr>
            <a:xfrm>
              <a:off x="3966255" y="3980782"/>
              <a:ext cx="1676400" cy="438818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Arial" pitchFamily="34" charset="0"/>
                  <a:cs typeface="Arial" pitchFamily="34" charset="0"/>
                </a:rPr>
                <a:t>Get </a:t>
              </a:r>
              <a:r>
                <a:rPr lang="en-US" sz="1400" dirty="0" err="1">
                  <a:latin typeface="Arial" pitchFamily="34" charset="0"/>
                  <a:cs typeface="Arial" pitchFamily="34" charset="0"/>
                </a:rPr>
                <a:t>Userdata</a:t>
              </a:r>
              <a:endParaRPr lang="en-US" sz="1400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9" name="Rounded Rectangle 17">
              <a:extLst>
                <a:ext uri="{FF2B5EF4-FFF2-40B4-BE49-F238E27FC236}">
                  <a16:creationId xmlns:a16="http://schemas.microsoft.com/office/drawing/2014/main" id="{99F746B5-6AB7-4500-AC72-12600F2F0D28}"/>
                </a:ext>
              </a:extLst>
            </p:cNvPr>
            <p:cNvSpPr/>
            <p:nvPr/>
          </p:nvSpPr>
          <p:spPr>
            <a:xfrm>
              <a:off x="3966255" y="4488782"/>
              <a:ext cx="1676400" cy="438818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Arial" pitchFamily="34" charset="0"/>
                  <a:cs typeface="Arial" pitchFamily="34" charset="0"/>
                </a:rPr>
                <a:t>Get </a:t>
              </a:r>
              <a:r>
                <a:rPr lang="en-US" sz="1400" dirty="0" err="1">
                  <a:latin typeface="Arial" pitchFamily="34" charset="0"/>
                  <a:cs typeface="Arial" pitchFamily="34" charset="0"/>
                </a:rPr>
                <a:t>Tweetdata</a:t>
              </a:r>
              <a:endParaRPr lang="en-US" sz="1400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2" name="Rounded Rectangle 20">
              <a:extLst>
                <a:ext uri="{FF2B5EF4-FFF2-40B4-BE49-F238E27FC236}">
                  <a16:creationId xmlns:a16="http://schemas.microsoft.com/office/drawing/2014/main" id="{538DCA0B-5236-4647-8298-452C4DF09249}"/>
                </a:ext>
              </a:extLst>
            </p:cNvPr>
            <p:cNvSpPr/>
            <p:nvPr/>
          </p:nvSpPr>
          <p:spPr>
            <a:xfrm>
              <a:off x="6872741" y="3980782"/>
              <a:ext cx="1676400" cy="438818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Arial" pitchFamily="34" charset="0"/>
                  <a:cs typeface="Arial" pitchFamily="34" charset="0"/>
                </a:rPr>
                <a:t>Manipulate Tweet Data</a:t>
              </a:r>
            </a:p>
          </p:txBody>
        </p:sp>
        <p:sp>
          <p:nvSpPr>
            <p:cNvPr id="23" name="Rounded Rectangle 21">
              <a:extLst>
                <a:ext uri="{FF2B5EF4-FFF2-40B4-BE49-F238E27FC236}">
                  <a16:creationId xmlns:a16="http://schemas.microsoft.com/office/drawing/2014/main" id="{E2AC0DD9-E6FF-4D29-91DB-C4F05AD24FDB}"/>
                </a:ext>
              </a:extLst>
            </p:cNvPr>
            <p:cNvSpPr/>
            <p:nvPr/>
          </p:nvSpPr>
          <p:spPr>
            <a:xfrm>
              <a:off x="6872741" y="4488782"/>
              <a:ext cx="1676400" cy="438818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Arial" pitchFamily="34" charset="0"/>
                  <a:cs typeface="Arial" pitchFamily="34" charset="0"/>
                </a:rPr>
                <a:t>Plot Tweet Data</a:t>
              </a:r>
            </a:p>
          </p:txBody>
        </p:sp>
        <p:sp>
          <p:nvSpPr>
            <p:cNvPr id="24" name="Rounded Rectangle 22">
              <a:extLst>
                <a:ext uri="{FF2B5EF4-FFF2-40B4-BE49-F238E27FC236}">
                  <a16:creationId xmlns:a16="http://schemas.microsoft.com/office/drawing/2014/main" id="{66FD3EB1-F444-4D35-AC0B-1FA08E0D1417}"/>
                </a:ext>
              </a:extLst>
            </p:cNvPr>
            <p:cNvSpPr/>
            <p:nvPr/>
          </p:nvSpPr>
          <p:spPr>
            <a:xfrm>
              <a:off x="6872741" y="4996782"/>
              <a:ext cx="1676400" cy="438818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Arial" pitchFamily="34" charset="0"/>
                  <a:cs typeface="Arial" pitchFamily="34" charset="0"/>
                </a:rPr>
                <a:t>Save/Load Tweet Data</a:t>
              </a:r>
            </a:p>
          </p:txBody>
        </p:sp>
        <p:sp>
          <p:nvSpPr>
            <p:cNvPr id="25" name="Rounded Rectangle 23">
              <a:extLst>
                <a:ext uri="{FF2B5EF4-FFF2-40B4-BE49-F238E27FC236}">
                  <a16:creationId xmlns:a16="http://schemas.microsoft.com/office/drawing/2014/main" id="{D199F493-1D36-4B81-990B-6B5AD7FA5FB9}"/>
                </a:ext>
              </a:extLst>
            </p:cNvPr>
            <p:cNvSpPr/>
            <p:nvPr/>
          </p:nvSpPr>
          <p:spPr>
            <a:xfrm>
              <a:off x="6872741" y="5504782"/>
              <a:ext cx="1676400" cy="438818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>
                  <a:latin typeface="Arial" pitchFamily="34" charset="0"/>
                  <a:cs typeface="Arial" pitchFamily="34" charset="0"/>
                </a:rPr>
                <a:t>BagofWords</a:t>
              </a:r>
              <a:r>
                <a:rPr lang="en-US" sz="1400" dirty="0">
                  <a:latin typeface="Arial" pitchFamily="34" charset="0"/>
                  <a:cs typeface="Arial" pitchFamily="34" charset="0"/>
                </a:rPr>
                <a:t> - Representation</a:t>
              </a:r>
            </a:p>
          </p:txBody>
        </p:sp>
        <p:sp>
          <p:nvSpPr>
            <p:cNvPr id="26" name="Rounded Rectangle 24">
              <a:extLst>
                <a:ext uri="{FF2B5EF4-FFF2-40B4-BE49-F238E27FC236}">
                  <a16:creationId xmlns:a16="http://schemas.microsoft.com/office/drawing/2014/main" id="{E73478E2-B4F3-46E8-96A5-8FF148F7D41F}"/>
                </a:ext>
              </a:extLst>
            </p:cNvPr>
            <p:cNvSpPr/>
            <p:nvPr/>
          </p:nvSpPr>
          <p:spPr>
            <a:xfrm>
              <a:off x="9768340" y="3980782"/>
              <a:ext cx="1676400" cy="438818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Arial" pitchFamily="34" charset="0"/>
                  <a:cs typeface="Arial" pitchFamily="34" charset="0"/>
                </a:rPr>
                <a:t>Manipulate User Data</a:t>
              </a:r>
            </a:p>
          </p:txBody>
        </p:sp>
        <p:sp>
          <p:nvSpPr>
            <p:cNvPr id="27" name="Rounded Rectangle 25">
              <a:extLst>
                <a:ext uri="{FF2B5EF4-FFF2-40B4-BE49-F238E27FC236}">
                  <a16:creationId xmlns:a16="http://schemas.microsoft.com/office/drawing/2014/main" id="{B4616E97-09D6-4380-9CC6-ECC50463187D}"/>
                </a:ext>
              </a:extLst>
            </p:cNvPr>
            <p:cNvSpPr/>
            <p:nvPr/>
          </p:nvSpPr>
          <p:spPr>
            <a:xfrm>
              <a:off x="9768340" y="4488782"/>
              <a:ext cx="1676400" cy="438818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Arial" pitchFamily="34" charset="0"/>
                  <a:cs typeface="Arial" pitchFamily="34" charset="0"/>
                </a:rPr>
                <a:t>Plot User Data</a:t>
              </a:r>
            </a:p>
          </p:txBody>
        </p:sp>
        <p:sp>
          <p:nvSpPr>
            <p:cNvPr id="28" name="Rounded Rectangle 26">
              <a:extLst>
                <a:ext uri="{FF2B5EF4-FFF2-40B4-BE49-F238E27FC236}">
                  <a16:creationId xmlns:a16="http://schemas.microsoft.com/office/drawing/2014/main" id="{08961B1A-08DA-42E1-B15F-F588B80892C2}"/>
                </a:ext>
              </a:extLst>
            </p:cNvPr>
            <p:cNvSpPr/>
            <p:nvPr/>
          </p:nvSpPr>
          <p:spPr>
            <a:xfrm>
              <a:off x="9768340" y="4996782"/>
              <a:ext cx="1676400" cy="438818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Arial" pitchFamily="34" charset="0"/>
                  <a:cs typeface="Arial" pitchFamily="34" charset="0"/>
                </a:rPr>
                <a:t>Save/Load User Data</a:t>
              </a:r>
            </a:p>
          </p:txBody>
        </p:sp>
      </p:grpSp>
      <p:sp>
        <p:nvSpPr>
          <p:cNvPr id="66" name="TextBox 72">
            <a:extLst>
              <a:ext uri="{FF2B5EF4-FFF2-40B4-BE49-F238E27FC236}">
                <a16:creationId xmlns:a16="http://schemas.microsoft.com/office/drawing/2014/main" id="{302AC2F9-D4E4-4955-B39B-849B93B70112}"/>
              </a:ext>
            </a:extLst>
          </p:cNvPr>
          <p:cNvSpPr txBox="1"/>
          <p:nvPr/>
        </p:nvSpPr>
        <p:spPr>
          <a:xfrm>
            <a:off x="404009" y="1804010"/>
            <a:ext cx="50181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Yet Another </a:t>
            </a:r>
            <a:r>
              <a:rPr lang="en-US" sz="3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TwitterClient</a:t>
            </a:r>
            <a:endParaRPr 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53802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-25120"/>
            <a:ext cx="12192000" cy="6858000"/>
          </a:xfrm>
          <a:prstGeom prst="rect">
            <a:avLst/>
          </a:prstGeom>
          <a:gradFill flip="none" rotWithShape="0">
            <a:gsLst>
              <a:gs pos="100000">
                <a:srgbClr val="1F2229">
                  <a:alpha val="60000"/>
                </a:srgbClr>
              </a:gs>
              <a:gs pos="20000">
                <a:srgbClr val="1F2229">
                  <a:alpha val="91765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8">
            <a:extLst>
              <a:ext uri="{FF2B5EF4-FFF2-40B4-BE49-F238E27FC236}">
                <a16:creationId xmlns:a16="http://schemas.microsoft.com/office/drawing/2014/main" id="{75D0E4D5-91AA-4E62-AB3B-3E1DDFCFA1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026227" y="2719103"/>
            <a:ext cx="8665219" cy="4123818"/>
          </a:xfrm>
          <a:prstGeom prst="rect">
            <a:avLst/>
          </a:prstGeom>
          <a:gradFill flip="none" rotWithShape="0">
            <a:gsLst>
              <a:gs pos="100000">
                <a:srgbClr val="1F2229">
                  <a:alpha val="60000"/>
                </a:srgbClr>
              </a:gs>
              <a:gs pos="20000">
                <a:srgbClr val="1F2229">
                  <a:alpha val="91765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260231" y="4691378"/>
            <a:ext cx="6197209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4400" b="1" dirty="0">
                <a:solidFill>
                  <a:schemeClr val="bg1"/>
                </a:solidFill>
                <a:latin typeface="+mj-lt"/>
              </a:rPr>
              <a:t>Thank you for listening!</a:t>
            </a:r>
          </a:p>
        </p:txBody>
      </p:sp>
      <p:sp>
        <p:nvSpPr>
          <p:cNvPr id="3" name="Title 2" hidden="1">
            <a:extLst>
              <a:ext uri="{FF2B5EF4-FFF2-40B4-BE49-F238E27FC236}">
                <a16:creationId xmlns:a16="http://schemas.microsoft.com/office/drawing/2014/main" id="{80AA5C56-EC57-4914-8118-68854697E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1</a:t>
            </a:r>
          </a:p>
        </p:txBody>
      </p:sp>
      <p:pic>
        <p:nvPicPr>
          <p:cNvPr id="12" name="Grafik 11" descr="Ein Bild, das drinnen, Objekt enthält.&#10;&#10;Mit hoher Zuverlässigkeit generierte Beschreibung">
            <a:extLst>
              <a:ext uri="{FF2B5EF4-FFF2-40B4-BE49-F238E27FC236}">
                <a16:creationId xmlns:a16="http://schemas.microsoft.com/office/drawing/2014/main" id="{19FCEEC7-14B5-4164-81AB-34A331667B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8879" y="2532194"/>
            <a:ext cx="9043416" cy="1318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013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7" grpId="0" animBg="1"/>
      <p:bldP spid="7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CB828-B1A5-8C42-9F8D-E9A5A8094C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2791917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429BA3-ACA3-F64C-A4AA-09976131D2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High engagement tweets </a:t>
            </a:r>
            <a:br>
              <a:rPr lang="en-US" dirty="0"/>
            </a:br>
            <a:r>
              <a:rPr lang="en-US" dirty="0"/>
              <a:t>(&gt;100 retweets)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5CDBDB5-8BB3-9944-ACD3-3FC85210B0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4805" y="1825625"/>
            <a:ext cx="5002390" cy="4351338"/>
          </a:xfrm>
        </p:spPr>
      </p:pic>
    </p:spTree>
    <p:extLst>
      <p:ext uri="{BB962C8B-B14F-4D97-AF65-F5344CB8AC3E}">
        <p14:creationId xmlns:p14="http://schemas.microsoft.com/office/powerpoint/2010/main" val="395195466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3EF787-92DB-6D4A-8744-53B402D57B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011" y="4502330"/>
            <a:ext cx="10765410" cy="120726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/>
              <a:t>Hashtag usage comparison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AA55400-4F4C-C14B-AB44-C79655AF0B2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734" y="1269866"/>
            <a:ext cx="5458816" cy="2087996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3425B42-3DF3-E64C-A7C7-FC8F3603DFC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1450" y="1215278"/>
            <a:ext cx="5458813" cy="2197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607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1770B2-57E5-8C48-AD41-05698B11D1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011" y="4502330"/>
            <a:ext cx="10765410" cy="120726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600" dirty="0"/>
              <a:t>Linked Accounts comparison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B28B672-1C5C-E247-A8C3-5E7454AE972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734" y="1051513"/>
            <a:ext cx="5458816" cy="2524701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3C43D78-5231-8943-9E16-DE183A991FF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1450" y="1031044"/>
            <a:ext cx="5458813" cy="2565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26478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56932B1-0517-C146-B54E-D9AB033015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116" y="622794"/>
            <a:ext cx="8376490" cy="31969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7F33D8B-6CA4-EC44-A989-25F68EA8ED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4269282"/>
            <a:ext cx="8991600" cy="1264762"/>
          </a:xfrm>
          <a:solidFill>
            <a:srgbClr val="FFFFFF"/>
          </a:solidFill>
          <a:ln w="38100">
            <a:solidFill>
              <a:srgbClr val="404040"/>
            </a:solidFill>
            <a:miter lim="800000"/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kern="1200" dirty="0">
                <a:solidFill>
                  <a:srgbClr val="404040"/>
                </a:solidFill>
                <a:latin typeface="+mj-lt"/>
                <a:ea typeface="+mj-ea"/>
                <a:cs typeface="+mj-cs"/>
              </a:rPr>
              <a:t>High engagement tweets </a:t>
            </a:r>
            <a:br>
              <a:rPr lang="en-US" sz="4000" kern="1200" dirty="0">
                <a:solidFill>
                  <a:srgbClr val="404040"/>
                </a:solidFill>
                <a:latin typeface="+mj-lt"/>
                <a:ea typeface="+mj-ea"/>
                <a:cs typeface="+mj-cs"/>
              </a:rPr>
            </a:br>
            <a:r>
              <a:rPr lang="en-US" sz="4000" kern="1200" dirty="0">
                <a:solidFill>
                  <a:srgbClr val="404040"/>
                </a:solidFill>
                <a:latin typeface="+mj-lt"/>
                <a:ea typeface="+mj-ea"/>
                <a:cs typeface="+mj-cs"/>
              </a:rPr>
              <a:t>(&gt;100 retweets)</a:t>
            </a:r>
          </a:p>
        </p:txBody>
      </p:sp>
    </p:spTree>
    <p:extLst>
      <p:ext uri="{BB962C8B-B14F-4D97-AF65-F5344CB8AC3E}">
        <p14:creationId xmlns:p14="http://schemas.microsoft.com/office/powerpoint/2010/main" val="30383379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extBox 109"/>
          <p:cNvSpPr txBox="1"/>
          <p:nvPr/>
        </p:nvSpPr>
        <p:spPr>
          <a:xfrm>
            <a:off x="2889194" y="465101"/>
            <a:ext cx="6413615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3200" b="1" dirty="0">
                <a:solidFill>
                  <a:srgbClr val="30353F"/>
                </a:solidFill>
                <a:latin typeface="+mj-lt"/>
              </a:rPr>
              <a:t>Social Media Usage in Germany</a:t>
            </a: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7154957-68AB-414D-8F5B-A49D3A261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2</a:t>
            </a:r>
          </a:p>
        </p:txBody>
      </p:sp>
      <p:grpSp>
        <p:nvGrpSpPr>
          <p:cNvPr id="36" name="Group 4" descr="This is a chart. ">
            <a:extLst>
              <a:ext uri="{FF2B5EF4-FFF2-40B4-BE49-F238E27FC236}">
                <a16:creationId xmlns:a16="http://schemas.microsoft.com/office/drawing/2014/main" id="{B2244E9D-7087-40CF-81AE-11DA58C482EE}"/>
              </a:ext>
            </a:extLst>
          </p:cNvPr>
          <p:cNvGrpSpPr/>
          <p:nvPr/>
        </p:nvGrpSpPr>
        <p:grpSpPr>
          <a:xfrm>
            <a:off x="777240" y="1566822"/>
            <a:ext cx="10608346" cy="4151430"/>
            <a:chOff x="551523" y="1986633"/>
            <a:chExt cx="3259338" cy="3581937"/>
          </a:xfrm>
        </p:grpSpPr>
        <p:graphicFrame>
          <p:nvGraphicFramePr>
            <p:cNvPr id="38" name="Chart 57">
              <a:extLst>
                <a:ext uri="{FF2B5EF4-FFF2-40B4-BE49-F238E27FC236}">
                  <a16:creationId xmlns:a16="http://schemas.microsoft.com/office/drawing/2014/main" id="{844B87AB-8537-4001-A81A-DE95243FF8D0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640376365"/>
                </p:ext>
              </p:extLst>
            </p:nvPr>
          </p:nvGraphicFramePr>
          <p:xfrm>
            <a:off x="615267" y="1986633"/>
            <a:ext cx="3131847" cy="311157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39" name="TextBox 92">
              <a:extLst>
                <a:ext uri="{FF2B5EF4-FFF2-40B4-BE49-F238E27FC236}">
                  <a16:creationId xmlns:a16="http://schemas.microsoft.com/office/drawing/2014/main" id="{EBD7519D-407D-4E90-BEB7-1967DC2EF40A}"/>
                </a:ext>
              </a:extLst>
            </p:cNvPr>
            <p:cNvSpPr txBox="1"/>
            <p:nvPr/>
          </p:nvSpPr>
          <p:spPr>
            <a:xfrm>
              <a:off x="551523" y="5276459"/>
              <a:ext cx="3259338" cy="292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GB" sz="1400" dirty="0"/>
                <a:t>Social Media Stats Germany</a:t>
              </a:r>
            </a:p>
            <a:p>
              <a:pPr algn="ctr"/>
              <a:r>
                <a:rPr lang="en-GB" sz="800" dirty="0"/>
                <a:t>Source: http://gs.statcounter.com/social-media-stats/all/germany</a:t>
              </a:r>
            </a:p>
          </p:txBody>
        </p:sp>
      </p:grpSp>
      <p:graphicFrame>
        <p:nvGraphicFramePr>
          <p:cNvPr id="8" name="Diagramm 7">
            <a:extLst>
              <a:ext uri="{FF2B5EF4-FFF2-40B4-BE49-F238E27FC236}">
                <a16:creationId xmlns:a16="http://schemas.microsoft.com/office/drawing/2014/main" id="{35737585-ECD3-4834-A5E3-FAD25FEEA38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49162668"/>
              </p:ext>
            </p:extLst>
          </p:nvPr>
        </p:nvGraphicFramePr>
        <p:xfrm>
          <a:off x="1230361" y="1419263"/>
          <a:ext cx="9702094" cy="401947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34555080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56932B1-0517-C146-B54E-D9AB033015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7191" y="550106"/>
            <a:ext cx="6702338" cy="337680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7F33D8B-6CA4-EC44-A989-25F68EA8ED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4269282"/>
            <a:ext cx="8991600" cy="1264762"/>
          </a:xfrm>
          <a:solidFill>
            <a:srgbClr val="FFFFFF"/>
          </a:solidFill>
          <a:ln w="38100">
            <a:solidFill>
              <a:srgbClr val="404040"/>
            </a:solidFill>
            <a:miter lim="800000"/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kern="1200" dirty="0">
                <a:solidFill>
                  <a:srgbClr val="404040"/>
                </a:solidFill>
                <a:latin typeface="+mj-lt"/>
                <a:ea typeface="+mj-ea"/>
                <a:cs typeface="+mj-cs"/>
              </a:rPr>
              <a:t>High engagement tweets </a:t>
            </a:r>
            <a:br>
              <a:rPr lang="en-US" sz="4000" kern="1200" dirty="0">
                <a:solidFill>
                  <a:srgbClr val="404040"/>
                </a:solidFill>
                <a:latin typeface="+mj-lt"/>
                <a:ea typeface="+mj-ea"/>
                <a:cs typeface="+mj-cs"/>
              </a:rPr>
            </a:br>
            <a:r>
              <a:rPr lang="en-US" sz="4000" kern="1200" dirty="0">
                <a:solidFill>
                  <a:srgbClr val="404040"/>
                </a:solidFill>
                <a:latin typeface="+mj-lt"/>
                <a:ea typeface="+mj-ea"/>
                <a:cs typeface="+mj-cs"/>
              </a:rPr>
              <a:t>(&gt;100 retweets)</a:t>
            </a:r>
          </a:p>
        </p:txBody>
      </p:sp>
    </p:spTree>
    <p:extLst>
      <p:ext uri="{BB962C8B-B14F-4D97-AF65-F5344CB8AC3E}">
        <p14:creationId xmlns:p14="http://schemas.microsoft.com/office/powerpoint/2010/main" val="386505289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56932B1-0517-C146-B54E-D9AB033015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6081" y="660963"/>
            <a:ext cx="6224557" cy="315509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7F33D8B-6CA4-EC44-A989-25F68EA8ED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4269282"/>
            <a:ext cx="8991600" cy="1264762"/>
          </a:xfrm>
          <a:solidFill>
            <a:srgbClr val="FFFFFF"/>
          </a:solidFill>
          <a:ln w="38100">
            <a:solidFill>
              <a:srgbClr val="404040"/>
            </a:solidFill>
            <a:miter lim="800000"/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kern="1200" dirty="0">
                <a:solidFill>
                  <a:srgbClr val="404040"/>
                </a:solidFill>
                <a:latin typeface="+mj-lt"/>
                <a:ea typeface="+mj-ea"/>
                <a:cs typeface="+mj-cs"/>
              </a:rPr>
              <a:t>High engagement tweets </a:t>
            </a:r>
            <a:br>
              <a:rPr lang="en-US" sz="4000" kern="1200" dirty="0">
                <a:solidFill>
                  <a:srgbClr val="404040"/>
                </a:solidFill>
                <a:latin typeface="+mj-lt"/>
                <a:ea typeface="+mj-ea"/>
                <a:cs typeface="+mj-cs"/>
              </a:rPr>
            </a:br>
            <a:r>
              <a:rPr lang="en-US" sz="4000" kern="1200" dirty="0">
                <a:solidFill>
                  <a:srgbClr val="404040"/>
                </a:solidFill>
                <a:latin typeface="+mj-lt"/>
                <a:ea typeface="+mj-ea"/>
                <a:cs typeface="+mj-cs"/>
              </a:rPr>
              <a:t>(&gt;100 retweets)</a:t>
            </a:r>
          </a:p>
        </p:txBody>
      </p:sp>
    </p:spTree>
    <p:extLst>
      <p:ext uri="{BB962C8B-B14F-4D97-AF65-F5344CB8AC3E}">
        <p14:creationId xmlns:p14="http://schemas.microsoft.com/office/powerpoint/2010/main" val="12138375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Box 41"/>
          <p:cNvSpPr txBox="1"/>
          <p:nvPr/>
        </p:nvSpPr>
        <p:spPr>
          <a:xfrm>
            <a:off x="11907454" y="6481180"/>
            <a:ext cx="2904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08" name="TextBox 107"/>
          <p:cNvSpPr txBox="1"/>
          <p:nvPr/>
        </p:nvSpPr>
        <p:spPr>
          <a:xfrm>
            <a:off x="2953888" y="1418582"/>
            <a:ext cx="1171540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Twitter Users by Age Groups </a:t>
            </a:r>
          </a:p>
        </p:txBody>
      </p:sp>
      <p:sp>
        <p:nvSpPr>
          <p:cNvPr id="91" name="Freeform 18" descr="This is an icon of a human being. "/>
          <p:cNvSpPr>
            <a:spLocks noEditPoints="1"/>
          </p:cNvSpPr>
          <p:nvPr/>
        </p:nvSpPr>
        <p:spPr bwMode="auto">
          <a:xfrm>
            <a:off x="6726214" y="1461677"/>
            <a:ext cx="244300" cy="321597"/>
          </a:xfrm>
          <a:custGeom>
            <a:avLst/>
            <a:gdLst>
              <a:gd name="T0" fmla="*/ 980 w 1559"/>
              <a:gd name="T1" fmla="*/ 1084 h 2048"/>
              <a:gd name="T2" fmla="*/ 1202 w 1559"/>
              <a:gd name="T3" fmla="*/ 678 h 2048"/>
              <a:gd name="T4" fmla="*/ 1252 w 1559"/>
              <a:gd name="T5" fmla="*/ 469 h 2048"/>
              <a:gd name="T6" fmla="*/ 637 w 1559"/>
              <a:gd name="T7" fmla="*/ 43 h 2048"/>
              <a:gd name="T8" fmla="*/ 348 w 1559"/>
              <a:gd name="T9" fmla="*/ 260 h 2048"/>
              <a:gd name="T10" fmla="*/ 346 w 1559"/>
              <a:gd name="T11" fmla="*/ 666 h 2048"/>
              <a:gd name="T12" fmla="*/ 578 w 1559"/>
              <a:gd name="T13" fmla="*/ 1084 h 2048"/>
              <a:gd name="T14" fmla="*/ 0 w 1559"/>
              <a:gd name="T15" fmla="*/ 1646 h 2048"/>
              <a:gd name="T16" fmla="*/ 46 w 1559"/>
              <a:gd name="T17" fmla="*/ 2048 h 2048"/>
              <a:gd name="T18" fmla="*/ 1107 w 1559"/>
              <a:gd name="T19" fmla="*/ 2048 h 2048"/>
              <a:gd name="T20" fmla="*/ 1559 w 1559"/>
              <a:gd name="T21" fmla="*/ 2002 h 2048"/>
              <a:gd name="T22" fmla="*/ 1253 w 1559"/>
              <a:gd name="T23" fmla="*/ 1330 h 2048"/>
              <a:gd name="T24" fmla="*/ 651 w 1559"/>
              <a:gd name="T25" fmla="*/ 134 h 2048"/>
              <a:gd name="T26" fmla="*/ 818 w 1559"/>
              <a:gd name="T27" fmla="*/ 92 h 2048"/>
              <a:gd name="T28" fmla="*/ 1160 w 1559"/>
              <a:gd name="T29" fmla="*/ 487 h 2048"/>
              <a:gd name="T30" fmla="*/ 702 w 1559"/>
              <a:gd name="T31" fmla="*/ 427 h 2048"/>
              <a:gd name="T32" fmla="*/ 622 w 1559"/>
              <a:gd name="T33" fmla="*/ 373 h 2048"/>
              <a:gd name="T34" fmla="*/ 515 w 1559"/>
              <a:gd name="T35" fmla="*/ 380 h 2048"/>
              <a:gd name="T36" fmla="*/ 599 w 1559"/>
              <a:gd name="T37" fmla="*/ 143 h 2048"/>
              <a:gd name="T38" fmla="*/ 447 w 1559"/>
              <a:gd name="T39" fmla="*/ 660 h 2048"/>
              <a:gd name="T40" fmla="*/ 595 w 1559"/>
              <a:gd name="T41" fmla="*/ 484 h 2048"/>
              <a:gd name="T42" fmla="*/ 1016 w 1559"/>
              <a:gd name="T43" fmla="*/ 519 h 2048"/>
              <a:gd name="T44" fmla="*/ 1116 w 1559"/>
              <a:gd name="T45" fmla="*/ 585 h 2048"/>
              <a:gd name="T46" fmla="*/ 558 w 1559"/>
              <a:gd name="T47" fmla="*/ 941 h 2048"/>
              <a:gd name="T48" fmla="*/ 779 w 1559"/>
              <a:gd name="T49" fmla="*/ 1149 h 2048"/>
              <a:gd name="T50" fmla="*/ 1028 w 1559"/>
              <a:gd name="T51" fmla="*/ 1347 h 2048"/>
              <a:gd name="T52" fmla="*/ 779 w 1559"/>
              <a:gd name="T53" fmla="*/ 1695 h 2048"/>
              <a:gd name="T54" fmla="*/ 530 w 1559"/>
              <a:gd name="T55" fmla="*/ 1347 h 2048"/>
              <a:gd name="T56" fmla="*/ 1466 w 1559"/>
              <a:gd name="T57" fmla="*/ 1956 h 2048"/>
              <a:gd name="T58" fmla="*/ 451 w 1559"/>
              <a:gd name="T59" fmla="*/ 1956 h 2048"/>
              <a:gd name="T60" fmla="*/ 92 w 1559"/>
              <a:gd name="T61" fmla="*/ 1646 h 2048"/>
              <a:gd name="T62" fmla="*/ 451 w 1559"/>
              <a:gd name="T63" fmla="*/ 1393 h 2048"/>
              <a:gd name="T64" fmla="*/ 779 w 1559"/>
              <a:gd name="T65" fmla="*/ 1787 h 2048"/>
              <a:gd name="T66" fmla="*/ 861 w 1559"/>
              <a:gd name="T67" fmla="*/ 1744 h 2048"/>
              <a:gd name="T68" fmla="*/ 1242 w 1559"/>
              <a:gd name="T69" fmla="*/ 1422 h 2048"/>
              <a:gd name="T70" fmla="*/ 1466 w 1559"/>
              <a:gd name="T71" fmla="*/ 1956 h 20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559" h="2048">
                <a:moveTo>
                  <a:pt x="1253" y="1330"/>
                </a:moveTo>
                <a:cubicBezTo>
                  <a:pt x="1251" y="1330"/>
                  <a:pt x="1015" y="1337"/>
                  <a:pt x="980" y="1084"/>
                </a:cubicBezTo>
                <a:cubicBezTo>
                  <a:pt x="1019" y="1057"/>
                  <a:pt x="1055" y="1022"/>
                  <a:pt x="1087" y="979"/>
                </a:cubicBezTo>
                <a:cubicBezTo>
                  <a:pt x="1148" y="895"/>
                  <a:pt x="1188" y="791"/>
                  <a:pt x="1202" y="678"/>
                </a:cubicBezTo>
                <a:cubicBezTo>
                  <a:pt x="1207" y="674"/>
                  <a:pt x="1211" y="668"/>
                  <a:pt x="1214" y="662"/>
                </a:cubicBezTo>
                <a:cubicBezTo>
                  <a:pt x="1239" y="601"/>
                  <a:pt x="1252" y="536"/>
                  <a:pt x="1252" y="469"/>
                </a:cubicBezTo>
                <a:cubicBezTo>
                  <a:pt x="1252" y="210"/>
                  <a:pt x="1057" y="0"/>
                  <a:pt x="818" y="0"/>
                </a:cubicBezTo>
                <a:cubicBezTo>
                  <a:pt x="755" y="0"/>
                  <a:pt x="694" y="14"/>
                  <a:pt x="637" y="43"/>
                </a:cubicBezTo>
                <a:cubicBezTo>
                  <a:pt x="615" y="45"/>
                  <a:pt x="594" y="48"/>
                  <a:pt x="573" y="54"/>
                </a:cubicBezTo>
                <a:cubicBezTo>
                  <a:pt x="475" y="83"/>
                  <a:pt x="395" y="156"/>
                  <a:pt x="348" y="260"/>
                </a:cubicBezTo>
                <a:cubicBezTo>
                  <a:pt x="302" y="361"/>
                  <a:pt x="293" y="480"/>
                  <a:pt x="322" y="595"/>
                </a:cubicBezTo>
                <a:cubicBezTo>
                  <a:pt x="328" y="619"/>
                  <a:pt x="336" y="643"/>
                  <a:pt x="346" y="666"/>
                </a:cubicBezTo>
                <a:cubicBezTo>
                  <a:pt x="348" y="672"/>
                  <a:pt x="352" y="677"/>
                  <a:pt x="356" y="681"/>
                </a:cubicBezTo>
                <a:cubicBezTo>
                  <a:pt x="379" y="858"/>
                  <a:pt x="463" y="1004"/>
                  <a:pt x="578" y="1084"/>
                </a:cubicBezTo>
                <a:cubicBezTo>
                  <a:pt x="542" y="1337"/>
                  <a:pt x="307" y="1330"/>
                  <a:pt x="305" y="1330"/>
                </a:cubicBezTo>
                <a:cubicBezTo>
                  <a:pt x="136" y="1336"/>
                  <a:pt x="0" y="1475"/>
                  <a:pt x="0" y="1646"/>
                </a:cubicBezTo>
                <a:cubicBezTo>
                  <a:pt x="0" y="2002"/>
                  <a:pt x="0" y="2002"/>
                  <a:pt x="0" y="2002"/>
                </a:cubicBezTo>
                <a:cubicBezTo>
                  <a:pt x="0" y="2027"/>
                  <a:pt x="20" y="2048"/>
                  <a:pt x="46" y="2048"/>
                </a:cubicBezTo>
                <a:cubicBezTo>
                  <a:pt x="451" y="2048"/>
                  <a:pt x="451" y="2048"/>
                  <a:pt x="451" y="2048"/>
                </a:cubicBezTo>
                <a:cubicBezTo>
                  <a:pt x="1107" y="2048"/>
                  <a:pt x="1107" y="2048"/>
                  <a:pt x="1107" y="2048"/>
                </a:cubicBezTo>
                <a:cubicBezTo>
                  <a:pt x="1512" y="2048"/>
                  <a:pt x="1512" y="2048"/>
                  <a:pt x="1512" y="2048"/>
                </a:cubicBezTo>
                <a:cubicBezTo>
                  <a:pt x="1538" y="2048"/>
                  <a:pt x="1559" y="2027"/>
                  <a:pt x="1559" y="2002"/>
                </a:cubicBezTo>
                <a:cubicBezTo>
                  <a:pt x="1559" y="1646"/>
                  <a:pt x="1559" y="1646"/>
                  <a:pt x="1559" y="1646"/>
                </a:cubicBezTo>
                <a:cubicBezTo>
                  <a:pt x="1558" y="1475"/>
                  <a:pt x="1422" y="1336"/>
                  <a:pt x="1253" y="1330"/>
                </a:cubicBezTo>
                <a:close/>
                <a:moveTo>
                  <a:pt x="599" y="143"/>
                </a:moveTo>
                <a:cubicBezTo>
                  <a:pt x="615" y="138"/>
                  <a:pt x="633" y="135"/>
                  <a:pt x="651" y="134"/>
                </a:cubicBezTo>
                <a:cubicBezTo>
                  <a:pt x="658" y="134"/>
                  <a:pt x="665" y="132"/>
                  <a:pt x="671" y="129"/>
                </a:cubicBezTo>
                <a:cubicBezTo>
                  <a:pt x="717" y="105"/>
                  <a:pt x="767" y="92"/>
                  <a:pt x="818" y="92"/>
                </a:cubicBezTo>
                <a:cubicBezTo>
                  <a:pt x="1006" y="92"/>
                  <a:pt x="1160" y="261"/>
                  <a:pt x="1160" y="469"/>
                </a:cubicBezTo>
                <a:cubicBezTo>
                  <a:pt x="1160" y="475"/>
                  <a:pt x="1160" y="481"/>
                  <a:pt x="1160" y="487"/>
                </a:cubicBezTo>
                <a:cubicBezTo>
                  <a:pt x="1123" y="450"/>
                  <a:pt x="1072" y="427"/>
                  <a:pt x="1016" y="427"/>
                </a:cubicBezTo>
                <a:cubicBezTo>
                  <a:pt x="702" y="427"/>
                  <a:pt x="702" y="427"/>
                  <a:pt x="702" y="427"/>
                </a:cubicBezTo>
                <a:cubicBezTo>
                  <a:pt x="683" y="427"/>
                  <a:pt x="665" y="421"/>
                  <a:pt x="650" y="410"/>
                </a:cubicBezTo>
                <a:cubicBezTo>
                  <a:pt x="638" y="400"/>
                  <a:pt x="628" y="388"/>
                  <a:pt x="622" y="373"/>
                </a:cubicBezTo>
                <a:cubicBezTo>
                  <a:pt x="613" y="350"/>
                  <a:pt x="590" y="336"/>
                  <a:pt x="566" y="338"/>
                </a:cubicBezTo>
                <a:cubicBezTo>
                  <a:pt x="542" y="339"/>
                  <a:pt x="521" y="356"/>
                  <a:pt x="515" y="380"/>
                </a:cubicBezTo>
                <a:cubicBezTo>
                  <a:pt x="497" y="450"/>
                  <a:pt x="460" y="515"/>
                  <a:pt x="410" y="567"/>
                </a:cubicBezTo>
                <a:cubicBezTo>
                  <a:pt x="364" y="376"/>
                  <a:pt x="448" y="187"/>
                  <a:pt x="599" y="143"/>
                </a:cubicBezTo>
                <a:close/>
                <a:moveTo>
                  <a:pt x="558" y="941"/>
                </a:moveTo>
                <a:cubicBezTo>
                  <a:pt x="498" y="867"/>
                  <a:pt x="459" y="768"/>
                  <a:pt x="447" y="660"/>
                </a:cubicBezTo>
                <a:cubicBezTo>
                  <a:pt x="505" y="608"/>
                  <a:pt x="551" y="543"/>
                  <a:pt x="581" y="472"/>
                </a:cubicBezTo>
                <a:cubicBezTo>
                  <a:pt x="585" y="476"/>
                  <a:pt x="590" y="480"/>
                  <a:pt x="595" y="484"/>
                </a:cubicBezTo>
                <a:cubicBezTo>
                  <a:pt x="626" y="507"/>
                  <a:pt x="663" y="519"/>
                  <a:pt x="702" y="519"/>
                </a:cubicBezTo>
                <a:cubicBezTo>
                  <a:pt x="1016" y="519"/>
                  <a:pt x="1016" y="519"/>
                  <a:pt x="1016" y="519"/>
                </a:cubicBezTo>
                <a:cubicBezTo>
                  <a:pt x="1060" y="519"/>
                  <a:pt x="1099" y="546"/>
                  <a:pt x="1116" y="584"/>
                </a:cubicBezTo>
                <a:cubicBezTo>
                  <a:pt x="1116" y="584"/>
                  <a:pt x="1116" y="585"/>
                  <a:pt x="1116" y="585"/>
                </a:cubicBezTo>
                <a:cubicBezTo>
                  <a:pt x="1116" y="845"/>
                  <a:pt x="965" y="1057"/>
                  <a:pt x="779" y="1057"/>
                </a:cubicBezTo>
                <a:cubicBezTo>
                  <a:pt x="698" y="1057"/>
                  <a:pt x="620" y="1016"/>
                  <a:pt x="558" y="941"/>
                </a:cubicBezTo>
                <a:close/>
                <a:moveTo>
                  <a:pt x="664" y="1129"/>
                </a:moveTo>
                <a:cubicBezTo>
                  <a:pt x="701" y="1142"/>
                  <a:pt x="739" y="1149"/>
                  <a:pt x="779" y="1149"/>
                </a:cubicBezTo>
                <a:cubicBezTo>
                  <a:pt x="818" y="1149"/>
                  <a:pt x="857" y="1142"/>
                  <a:pt x="894" y="1129"/>
                </a:cubicBezTo>
                <a:cubicBezTo>
                  <a:pt x="911" y="1217"/>
                  <a:pt x="959" y="1294"/>
                  <a:pt x="1028" y="1347"/>
                </a:cubicBezTo>
                <a:cubicBezTo>
                  <a:pt x="786" y="1691"/>
                  <a:pt x="786" y="1691"/>
                  <a:pt x="786" y="1691"/>
                </a:cubicBezTo>
                <a:cubicBezTo>
                  <a:pt x="784" y="1694"/>
                  <a:pt x="782" y="1695"/>
                  <a:pt x="779" y="1695"/>
                </a:cubicBezTo>
                <a:cubicBezTo>
                  <a:pt x="776" y="1695"/>
                  <a:pt x="774" y="1694"/>
                  <a:pt x="773" y="1691"/>
                </a:cubicBezTo>
                <a:cubicBezTo>
                  <a:pt x="530" y="1347"/>
                  <a:pt x="530" y="1347"/>
                  <a:pt x="530" y="1347"/>
                </a:cubicBezTo>
                <a:cubicBezTo>
                  <a:pt x="599" y="1294"/>
                  <a:pt x="648" y="1217"/>
                  <a:pt x="664" y="1129"/>
                </a:cubicBezTo>
                <a:close/>
                <a:moveTo>
                  <a:pt x="1466" y="1956"/>
                </a:moveTo>
                <a:cubicBezTo>
                  <a:pt x="1107" y="1956"/>
                  <a:pt x="1107" y="1956"/>
                  <a:pt x="1107" y="1956"/>
                </a:cubicBezTo>
                <a:cubicBezTo>
                  <a:pt x="451" y="1956"/>
                  <a:pt x="451" y="1956"/>
                  <a:pt x="451" y="1956"/>
                </a:cubicBezTo>
                <a:cubicBezTo>
                  <a:pt x="92" y="1956"/>
                  <a:pt x="92" y="1956"/>
                  <a:pt x="92" y="1956"/>
                </a:cubicBezTo>
                <a:cubicBezTo>
                  <a:pt x="92" y="1646"/>
                  <a:pt x="92" y="1646"/>
                  <a:pt x="92" y="1646"/>
                </a:cubicBezTo>
                <a:cubicBezTo>
                  <a:pt x="92" y="1522"/>
                  <a:pt x="192" y="1422"/>
                  <a:pt x="316" y="1422"/>
                </a:cubicBezTo>
                <a:cubicBezTo>
                  <a:pt x="318" y="1422"/>
                  <a:pt x="392" y="1420"/>
                  <a:pt x="451" y="1393"/>
                </a:cubicBezTo>
                <a:cubicBezTo>
                  <a:pt x="697" y="1744"/>
                  <a:pt x="697" y="1744"/>
                  <a:pt x="697" y="1744"/>
                </a:cubicBezTo>
                <a:cubicBezTo>
                  <a:pt x="716" y="1771"/>
                  <a:pt x="746" y="1787"/>
                  <a:pt x="779" y="1787"/>
                </a:cubicBezTo>
                <a:cubicBezTo>
                  <a:pt x="779" y="1787"/>
                  <a:pt x="779" y="1787"/>
                  <a:pt x="779" y="1787"/>
                </a:cubicBezTo>
                <a:cubicBezTo>
                  <a:pt x="812" y="1787"/>
                  <a:pt x="842" y="1771"/>
                  <a:pt x="861" y="1744"/>
                </a:cubicBezTo>
                <a:cubicBezTo>
                  <a:pt x="1108" y="1393"/>
                  <a:pt x="1108" y="1393"/>
                  <a:pt x="1108" y="1393"/>
                </a:cubicBezTo>
                <a:cubicBezTo>
                  <a:pt x="1174" y="1422"/>
                  <a:pt x="1240" y="1422"/>
                  <a:pt x="1242" y="1422"/>
                </a:cubicBezTo>
                <a:cubicBezTo>
                  <a:pt x="1366" y="1422"/>
                  <a:pt x="1466" y="1522"/>
                  <a:pt x="1466" y="1646"/>
                </a:cubicBezTo>
                <a:cubicBezTo>
                  <a:pt x="1466" y="1956"/>
                  <a:pt x="1466" y="1956"/>
                  <a:pt x="1466" y="195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10" name="TextBox 109"/>
          <p:cNvSpPr txBox="1"/>
          <p:nvPr/>
        </p:nvSpPr>
        <p:spPr>
          <a:xfrm>
            <a:off x="7362442" y="1408620"/>
            <a:ext cx="1171540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Twitter Users by Gender 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FAEF1C8-817C-4EBC-A4FB-3ED2DB7FCBF8}"/>
              </a:ext>
            </a:extLst>
          </p:cNvPr>
          <p:cNvSpPr txBox="1"/>
          <p:nvPr/>
        </p:nvSpPr>
        <p:spPr>
          <a:xfrm>
            <a:off x="1928197" y="409589"/>
            <a:ext cx="8335615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3200" b="1" dirty="0">
                <a:solidFill>
                  <a:srgbClr val="30353F"/>
                </a:solidFill>
                <a:latin typeface="+mj-lt"/>
              </a:rPr>
              <a:t>Twitter Statistics – Demographic Overview </a:t>
            </a: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8BD7D413-936A-4A2D-83E0-6714C8DB0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4</a:t>
            </a:r>
          </a:p>
        </p:txBody>
      </p:sp>
      <p:sp>
        <p:nvSpPr>
          <p:cNvPr id="41" name="Freeform 18" descr="This is an icon of a human being. ">
            <a:extLst>
              <a:ext uri="{FF2B5EF4-FFF2-40B4-BE49-F238E27FC236}">
                <a16:creationId xmlns:a16="http://schemas.microsoft.com/office/drawing/2014/main" id="{65701CFA-E081-4635-82F5-6FBD08E3704D}"/>
              </a:ext>
            </a:extLst>
          </p:cNvPr>
          <p:cNvSpPr>
            <a:spLocks noEditPoints="1"/>
          </p:cNvSpPr>
          <p:nvPr/>
        </p:nvSpPr>
        <p:spPr bwMode="auto">
          <a:xfrm>
            <a:off x="2334954" y="1433751"/>
            <a:ext cx="244300" cy="321597"/>
          </a:xfrm>
          <a:custGeom>
            <a:avLst/>
            <a:gdLst>
              <a:gd name="T0" fmla="*/ 980 w 1559"/>
              <a:gd name="T1" fmla="*/ 1084 h 2048"/>
              <a:gd name="T2" fmla="*/ 1202 w 1559"/>
              <a:gd name="T3" fmla="*/ 678 h 2048"/>
              <a:gd name="T4" fmla="*/ 1252 w 1559"/>
              <a:gd name="T5" fmla="*/ 469 h 2048"/>
              <a:gd name="T6" fmla="*/ 637 w 1559"/>
              <a:gd name="T7" fmla="*/ 43 h 2048"/>
              <a:gd name="T8" fmla="*/ 348 w 1559"/>
              <a:gd name="T9" fmla="*/ 260 h 2048"/>
              <a:gd name="T10" fmla="*/ 346 w 1559"/>
              <a:gd name="T11" fmla="*/ 666 h 2048"/>
              <a:gd name="T12" fmla="*/ 578 w 1559"/>
              <a:gd name="T13" fmla="*/ 1084 h 2048"/>
              <a:gd name="T14" fmla="*/ 0 w 1559"/>
              <a:gd name="T15" fmla="*/ 1646 h 2048"/>
              <a:gd name="T16" fmla="*/ 46 w 1559"/>
              <a:gd name="T17" fmla="*/ 2048 h 2048"/>
              <a:gd name="T18" fmla="*/ 1107 w 1559"/>
              <a:gd name="T19" fmla="*/ 2048 h 2048"/>
              <a:gd name="T20" fmla="*/ 1559 w 1559"/>
              <a:gd name="T21" fmla="*/ 2002 h 2048"/>
              <a:gd name="T22" fmla="*/ 1253 w 1559"/>
              <a:gd name="T23" fmla="*/ 1330 h 2048"/>
              <a:gd name="T24" fmla="*/ 651 w 1559"/>
              <a:gd name="T25" fmla="*/ 134 h 2048"/>
              <a:gd name="T26" fmla="*/ 818 w 1559"/>
              <a:gd name="T27" fmla="*/ 92 h 2048"/>
              <a:gd name="T28" fmla="*/ 1160 w 1559"/>
              <a:gd name="T29" fmla="*/ 487 h 2048"/>
              <a:gd name="T30" fmla="*/ 702 w 1559"/>
              <a:gd name="T31" fmla="*/ 427 h 2048"/>
              <a:gd name="T32" fmla="*/ 622 w 1559"/>
              <a:gd name="T33" fmla="*/ 373 h 2048"/>
              <a:gd name="T34" fmla="*/ 515 w 1559"/>
              <a:gd name="T35" fmla="*/ 380 h 2048"/>
              <a:gd name="T36" fmla="*/ 599 w 1559"/>
              <a:gd name="T37" fmla="*/ 143 h 2048"/>
              <a:gd name="T38" fmla="*/ 447 w 1559"/>
              <a:gd name="T39" fmla="*/ 660 h 2048"/>
              <a:gd name="T40" fmla="*/ 595 w 1559"/>
              <a:gd name="T41" fmla="*/ 484 h 2048"/>
              <a:gd name="T42" fmla="*/ 1016 w 1559"/>
              <a:gd name="T43" fmla="*/ 519 h 2048"/>
              <a:gd name="T44" fmla="*/ 1116 w 1559"/>
              <a:gd name="T45" fmla="*/ 585 h 2048"/>
              <a:gd name="T46" fmla="*/ 558 w 1559"/>
              <a:gd name="T47" fmla="*/ 941 h 2048"/>
              <a:gd name="T48" fmla="*/ 779 w 1559"/>
              <a:gd name="T49" fmla="*/ 1149 h 2048"/>
              <a:gd name="T50" fmla="*/ 1028 w 1559"/>
              <a:gd name="T51" fmla="*/ 1347 h 2048"/>
              <a:gd name="T52" fmla="*/ 779 w 1559"/>
              <a:gd name="T53" fmla="*/ 1695 h 2048"/>
              <a:gd name="T54" fmla="*/ 530 w 1559"/>
              <a:gd name="T55" fmla="*/ 1347 h 2048"/>
              <a:gd name="T56" fmla="*/ 1466 w 1559"/>
              <a:gd name="T57" fmla="*/ 1956 h 2048"/>
              <a:gd name="T58" fmla="*/ 451 w 1559"/>
              <a:gd name="T59" fmla="*/ 1956 h 2048"/>
              <a:gd name="T60" fmla="*/ 92 w 1559"/>
              <a:gd name="T61" fmla="*/ 1646 h 2048"/>
              <a:gd name="T62" fmla="*/ 451 w 1559"/>
              <a:gd name="T63" fmla="*/ 1393 h 2048"/>
              <a:gd name="T64" fmla="*/ 779 w 1559"/>
              <a:gd name="T65" fmla="*/ 1787 h 2048"/>
              <a:gd name="T66" fmla="*/ 861 w 1559"/>
              <a:gd name="T67" fmla="*/ 1744 h 2048"/>
              <a:gd name="T68" fmla="*/ 1242 w 1559"/>
              <a:gd name="T69" fmla="*/ 1422 h 2048"/>
              <a:gd name="T70" fmla="*/ 1466 w 1559"/>
              <a:gd name="T71" fmla="*/ 1956 h 20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559" h="2048">
                <a:moveTo>
                  <a:pt x="1253" y="1330"/>
                </a:moveTo>
                <a:cubicBezTo>
                  <a:pt x="1251" y="1330"/>
                  <a:pt x="1015" y="1337"/>
                  <a:pt x="980" y="1084"/>
                </a:cubicBezTo>
                <a:cubicBezTo>
                  <a:pt x="1019" y="1057"/>
                  <a:pt x="1055" y="1022"/>
                  <a:pt x="1087" y="979"/>
                </a:cubicBezTo>
                <a:cubicBezTo>
                  <a:pt x="1148" y="895"/>
                  <a:pt x="1188" y="791"/>
                  <a:pt x="1202" y="678"/>
                </a:cubicBezTo>
                <a:cubicBezTo>
                  <a:pt x="1207" y="674"/>
                  <a:pt x="1211" y="668"/>
                  <a:pt x="1214" y="662"/>
                </a:cubicBezTo>
                <a:cubicBezTo>
                  <a:pt x="1239" y="601"/>
                  <a:pt x="1252" y="536"/>
                  <a:pt x="1252" y="469"/>
                </a:cubicBezTo>
                <a:cubicBezTo>
                  <a:pt x="1252" y="210"/>
                  <a:pt x="1057" y="0"/>
                  <a:pt x="818" y="0"/>
                </a:cubicBezTo>
                <a:cubicBezTo>
                  <a:pt x="755" y="0"/>
                  <a:pt x="694" y="14"/>
                  <a:pt x="637" y="43"/>
                </a:cubicBezTo>
                <a:cubicBezTo>
                  <a:pt x="615" y="45"/>
                  <a:pt x="594" y="48"/>
                  <a:pt x="573" y="54"/>
                </a:cubicBezTo>
                <a:cubicBezTo>
                  <a:pt x="475" y="83"/>
                  <a:pt x="395" y="156"/>
                  <a:pt x="348" y="260"/>
                </a:cubicBezTo>
                <a:cubicBezTo>
                  <a:pt x="302" y="361"/>
                  <a:pt x="293" y="480"/>
                  <a:pt x="322" y="595"/>
                </a:cubicBezTo>
                <a:cubicBezTo>
                  <a:pt x="328" y="619"/>
                  <a:pt x="336" y="643"/>
                  <a:pt x="346" y="666"/>
                </a:cubicBezTo>
                <a:cubicBezTo>
                  <a:pt x="348" y="672"/>
                  <a:pt x="352" y="677"/>
                  <a:pt x="356" y="681"/>
                </a:cubicBezTo>
                <a:cubicBezTo>
                  <a:pt x="379" y="858"/>
                  <a:pt x="463" y="1004"/>
                  <a:pt x="578" y="1084"/>
                </a:cubicBezTo>
                <a:cubicBezTo>
                  <a:pt x="542" y="1337"/>
                  <a:pt x="307" y="1330"/>
                  <a:pt x="305" y="1330"/>
                </a:cubicBezTo>
                <a:cubicBezTo>
                  <a:pt x="136" y="1336"/>
                  <a:pt x="0" y="1475"/>
                  <a:pt x="0" y="1646"/>
                </a:cubicBezTo>
                <a:cubicBezTo>
                  <a:pt x="0" y="2002"/>
                  <a:pt x="0" y="2002"/>
                  <a:pt x="0" y="2002"/>
                </a:cubicBezTo>
                <a:cubicBezTo>
                  <a:pt x="0" y="2027"/>
                  <a:pt x="20" y="2048"/>
                  <a:pt x="46" y="2048"/>
                </a:cubicBezTo>
                <a:cubicBezTo>
                  <a:pt x="451" y="2048"/>
                  <a:pt x="451" y="2048"/>
                  <a:pt x="451" y="2048"/>
                </a:cubicBezTo>
                <a:cubicBezTo>
                  <a:pt x="1107" y="2048"/>
                  <a:pt x="1107" y="2048"/>
                  <a:pt x="1107" y="2048"/>
                </a:cubicBezTo>
                <a:cubicBezTo>
                  <a:pt x="1512" y="2048"/>
                  <a:pt x="1512" y="2048"/>
                  <a:pt x="1512" y="2048"/>
                </a:cubicBezTo>
                <a:cubicBezTo>
                  <a:pt x="1538" y="2048"/>
                  <a:pt x="1559" y="2027"/>
                  <a:pt x="1559" y="2002"/>
                </a:cubicBezTo>
                <a:cubicBezTo>
                  <a:pt x="1559" y="1646"/>
                  <a:pt x="1559" y="1646"/>
                  <a:pt x="1559" y="1646"/>
                </a:cubicBezTo>
                <a:cubicBezTo>
                  <a:pt x="1558" y="1475"/>
                  <a:pt x="1422" y="1336"/>
                  <a:pt x="1253" y="1330"/>
                </a:cubicBezTo>
                <a:close/>
                <a:moveTo>
                  <a:pt x="599" y="143"/>
                </a:moveTo>
                <a:cubicBezTo>
                  <a:pt x="615" y="138"/>
                  <a:pt x="633" y="135"/>
                  <a:pt x="651" y="134"/>
                </a:cubicBezTo>
                <a:cubicBezTo>
                  <a:pt x="658" y="134"/>
                  <a:pt x="665" y="132"/>
                  <a:pt x="671" y="129"/>
                </a:cubicBezTo>
                <a:cubicBezTo>
                  <a:pt x="717" y="105"/>
                  <a:pt x="767" y="92"/>
                  <a:pt x="818" y="92"/>
                </a:cubicBezTo>
                <a:cubicBezTo>
                  <a:pt x="1006" y="92"/>
                  <a:pt x="1160" y="261"/>
                  <a:pt x="1160" y="469"/>
                </a:cubicBezTo>
                <a:cubicBezTo>
                  <a:pt x="1160" y="475"/>
                  <a:pt x="1160" y="481"/>
                  <a:pt x="1160" y="487"/>
                </a:cubicBezTo>
                <a:cubicBezTo>
                  <a:pt x="1123" y="450"/>
                  <a:pt x="1072" y="427"/>
                  <a:pt x="1016" y="427"/>
                </a:cubicBezTo>
                <a:cubicBezTo>
                  <a:pt x="702" y="427"/>
                  <a:pt x="702" y="427"/>
                  <a:pt x="702" y="427"/>
                </a:cubicBezTo>
                <a:cubicBezTo>
                  <a:pt x="683" y="427"/>
                  <a:pt x="665" y="421"/>
                  <a:pt x="650" y="410"/>
                </a:cubicBezTo>
                <a:cubicBezTo>
                  <a:pt x="638" y="400"/>
                  <a:pt x="628" y="388"/>
                  <a:pt x="622" y="373"/>
                </a:cubicBezTo>
                <a:cubicBezTo>
                  <a:pt x="613" y="350"/>
                  <a:pt x="590" y="336"/>
                  <a:pt x="566" y="338"/>
                </a:cubicBezTo>
                <a:cubicBezTo>
                  <a:pt x="542" y="339"/>
                  <a:pt x="521" y="356"/>
                  <a:pt x="515" y="380"/>
                </a:cubicBezTo>
                <a:cubicBezTo>
                  <a:pt x="497" y="450"/>
                  <a:pt x="460" y="515"/>
                  <a:pt x="410" y="567"/>
                </a:cubicBezTo>
                <a:cubicBezTo>
                  <a:pt x="364" y="376"/>
                  <a:pt x="448" y="187"/>
                  <a:pt x="599" y="143"/>
                </a:cubicBezTo>
                <a:close/>
                <a:moveTo>
                  <a:pt x="558" y="941"/>
                </a:moveTo>
                <a:cubicBezTo>
                  <a:pt x="498" y="867"/>
                  <a:pt x="459" y="768"/>
                  <a:pt x="447" y="660"/>
                </a:cubicBezTo>
                <a:cubicBezTo>
                  <a:pt x="505" y="608"/>
                  <a:pt x="551" y="543"/>
                  <a:pt x="581" y="472"/>
                </a:cubicBezTo>
                <a:cubicBezTo>
                  <a:pt x="585" y="476"/>
                  <a:pt x="590" y="480"/>
                  <a:pt x="595" y="484"/>
                </a:cubicBezTo>
                <a:cubicBezTo>
                  <a:pt x="626" y="507"/>
                  <a:pt x="663" y="519"/>
                  <a:pt x="702" y="519"/>
                </a:cubicBezTo>
                <a:cubicBezTo>
                  <a:pt x="1016" y="519"/>
                  <a:pt x="1016" y="519"/>
                  <a:pt x="1016" y="519"/>
                </a:cubicBezTo>
                <a:cubicBezTo>
                  <a:pt x="1060" y="519"/>
                  <a:pt x="1099" y="546"/>
                  <a:pt x="1116" y="584"/>
                </a:cubicBezTo>
                <a:cubicBezTo>
                  <a:pt x="1116" y="584"/>
                  <a:pt x="1116" y="585"/>
                  <a:pt x="1116" y="585"/>
                </a:cubicBezTo>
                <a:cubicBezTo>
                  <a:pt x="1116" y="845"/>
                  <a:pt x="965" y="1057"/>
                  <a:pt x="779" y="1057"/>
                </a:cubicBezTo>
                <a:cubicBezTo>
                  <a:pt x="698" y="1057"/>
                  <a:pt x="620" y="1016"/>
                  <a:pt x="558" y="941"/>
                </a:cubicBezTo>
                <a:close/>
                <a:moveTo>
                  <a:pt x="664" y="1129"/>
                </a:moveTo>
                <a:cubicBezTo>
                  <a:pt x="701" y="1142"/>
                  <a:pt x="739" y="1149"/>
                  <a:pt x="779" y="1149"/>
                </a:cubicBezTo>
                <a:cubicBezTo>
                  <a:pt x="818" y="1149"/>
                  <a:pt x="857" y="1142"/>
                  <a:pt x="894" y="1129"/>
                </a:cubicBezTo>
                <a:cubicBezTo>
                  <a:pt x="911" y="1217"/>
                  <a:pt x="959" y="1294"/>
                  <a:pt x="1028" y="1347"/>
                </a:cubicBezTo>
                <a:cubicBezTo>
                  <a:pt x="786" y="1691"/>
                  <a:pt x="786" y="1691"/>
                  <a:pt x="786" y="1691"/>
                </a:cubicBezTo>
                <a:cubicBezTo>
                  <a:pt x="784" y="1694"/>
                  <a:pt x="782" y="1695"/>
                  <a:pt x="779" y="1695"/>
                </a:cubicBezTo>
                <a:cubicBezTo>
                  <a:pt x="776" y="1695"/>
                  <a:pt x="774" y="1694"/>
                  <a:pt x="773" y="1691"/>
                </a:cubicBezTo>
                <a:cubicBezTo>
                  <a:pt x="530" y="1347"/>
                  <a:pt x="530" y="1347"/>
                  <a:pt x="530" y="1347"/>
                </a:cubicBezTo>
                <a:cubicBezTo>
                  <a:pt x="599" y="1294"/>
                  <a:pt x="648" y="1217"/>
                  <a:pt x="664" y="1129"/>
                </a:cubicBezTo>
                <a:close/>
                <a:moveTo>
                  <a:pt x="1466" y="1956"/>
                </a:moveTo>
                <a:cubicBezTo>
                  <a:pt x="1107" y="1956"/>
                  <a:pt x="1107" y="1956"/>
                  <a:pt x="1107" y="1956"/>
                </a:cubicBezTo>
                <a:cubicBezTo>
                  <a:pt x="451" y="1956"/>
                  <a:pt x="451" y="1956"/>
                  <a:pt x="451" y="1956"/>
                </a:cubicBezTo>
                <a:cubicBezTo>
                  <a:pt x="92" y="1956"/>
                  <a:pt x="92" y="1956"/>
                  <a:pt x="92" y="1956"/>
                </a:cubicBezTo>
                <a:cubicBezTo>
                  <a:pt x="92" y="1646"/>
                  <a:pt x="92" y="1646"/>
                  <a:pt x="92" y="1646"/>
                </a:cubicBezTo>
                <a:cubicBezTo>
                  <a:pt x="92" y="1522"/>
                  <a:pt x="192" y="1422"/>
                  <a:pt x="316" y="1422"/>
                </a:cubicBezTo>
                <a:cubicBezTo>
                  <a:pt x="318" y="1422"/>
                  <a:pt x="392" y="1420"/>
                  <a:pt x="451" y="1393"/>
                </a:cubicBezTo>
                <a:cubicBezTo>
                  <a:pt x="697" y="1744"/>
                  <a:pt x="697" y="1744"/>
                  <a:pt x="697" y="1744"/>
                </a:cubicBezTo>
                <a:cubicBezTo>
                  <a:pt x="716" y="1771"/>
                  <a:pt x="746" y="1787"/>
                  <a:pt x="779" y="1787"/>
                </a:cubicBezTo>
                <a:cubicBezTo>
                  <a:pt x="779" y="1787"/>
                  <a:pt x="779" y="1787"/>
                  <a:pt x="779" y="1787"/>
                </a:cubicBezTo>
                <a:cubicBezTo>
                  <a:pt x="812" y="1787"/>
                  <a:pt x="842" y="1771"/>
                  <a:pt x="861" y="1744"/>
                </a:cubicBezTo>
                <a:cubicBezTo>
                  <a:pt x="1108" y="1393"/>
                  <a:pt x="1108" y="1393"/>
                  <a:pt x="1108" y="1393"/>
                </a:cubicBezTo>
                <a:cubicBezTo>
                  <a:pt x="1174" y="1422"/>
                  <a:pt x="1240" y="1422"/>
                  <a:pt x="1242" y="1422"/>
                </a:cubicBezTo>
                <a:cubicBezTo>
                  <a:pt x="1366" y="1422"/>
                  <a:pt x="1466" y="1522"/>
                  <a:pt x="1466" y="1646"/>
                </a:cubicBezTo>
                <a:cubicBezTo>
                  <a:pt x="1466" y="1956"/>
                  <a:pt x="1466" y="1956"/>
                  <a:pt x="1466" y="195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2" name="TextBox 92">
            <a:extLst>
              <a:ext uri="{FF2B5EF4-FFF2-40B4-BE49-F238E27FC236}">
                <a16:creationId xmlns:a16="http://schemas.microsoft.com/office/drawing/2014/main" id="{8B34EB48-E12B-413D-A089-7979030C65F3}"/>
              </a:ext>
            </a:extLst>
          </p:cNvPr>
          <p:cNvSpPr txBox="1"/>
          <p:nvPr/>
        </p:nvSpPr>
        <p:spPr>
          <a:xfrm>
            <a:off x="2018914" y="5555859"/>
            <a:ext cx="3259338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1400" dirty="0"/>
              <a:t>Percentage of U.S. adults who use Twitter as of February 2019, by age group</a:t>
            </a:r>
          </a:p>
          <a:p>
            <a:pPr algn="ctr"/>
            <a:endParaRPr lang="en-GB" sz="1400" dirty="0"/>
          </a:p>
          <a:p>
            <a:pPr algn="ctr"/>
            <a:r>
              <a:rPr lang="en-GB" sz="800" dirty="0"/>
              <a:t>Source:: https://www.statista.com/statistics/265647/share-of-us-internet-users-who-use-twitter-by-age-group/</a:t>
            </a:r>
          </a:p>
          <a:p>
            <a:pPr algn="ctr"/>
            <a:endParaRPr lang="en-GB" sz="1400" dirty="0"/>
          </a:p>
        </p:txBody>
      </p:sp>
      <p:sp>
        <p:nvSpPr>
          <p:cNvPr id="24" name="TextBox 92">
            <a:extLst>
              <a:ext uri="{FF2B5EF4-FFF2-40B4-BE49-F238E27FC236}">
                <a16:creationId xmlns:a16="http://schemas.microsoft.com/office/drawing/2014/main" id="{8BB89D96-6FF2-4E3F-B045-0D5A8157B9CA}"/>
              </a:ext>
            </a:extLst>
          </p:cNvPr>
          <p:cNvSpPr txBox="1"/>
          <p:nvPr/>
        </p:nvSpPr>
        <p:spPr>
          <a:xfrm>
            <a:off x="7502266" y="5519283"/>
            <a:ext cx="3259338" cy="8925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1400" dirty="0"/>
              <a:t>Percentage of U.S. adults who use Twitter as of February 2019, by age group</a:t>
            </a:r>
          </a:p>
          <a:p>
            <a:pPr algn="ctr"/>
            <a:endParaRPr lang="en-GB" sz="1400" dirty="0"/>
          </a:p>
          <a:p>
            <a:pPr algn="ctr"/>
            <a:r>
              <a:rPr lang="en-GB" sz="800" dirty="0"/>
              <a:t>Source:: https://www.statista.com/statistics/828092/distribution-of-users-on-twitter-worldwide-gender/</a:t>
            </a:r>
            <a:endParaRPr lang="en-GB" sz="1400" dirty="0"/>
          </a:p>
        </p:txBody>
      </p:sp>
      <p:graphicFrame>
        <p:nvGraphicFramePr>
          <p:cNvPr id="25" name="Diagramm 24">
            <a:extLst>
              <a:ext uri="{FF2B5EF4-FFF2-40B4-BE49-F238E27FC236}">
                <a16:creationId xmlns:a16="http://schemas.microsoft.com/office/drawing/2014/main" id="{E2DFF762-AAC4-44CE-8998-9F79FFF2A5E9}"/>
              </a:ext>
            </a:extLst>
          </p:cNvPr>
          <p:cNvGraphicFramePr>
            <a:graphicFrameLocks/>
          </p:cNvGraphicFramePr>
          <p:nvPr/>
        </p:nvGraphicFramePr>
        <p:xfrm>
          <a:off x="393664" y="1161288"/>
          <a:ext cx="5702335" cy="428935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6" name="Diagramm 25">
            <a:extLst>
              <a:ext uri="{FF2B5EF4-FFF2-40B4-BE49-F238E27FC236}">
                <a16:creationId xmlns:a16="http://schemas.microsoft.com/office/drawing/2014/main" id="{9CFE3876-F4FB-4030-B1AC-0EDBD7463752}"/>
              </a:ext>
            </a:extLst>
          </p:cNvPr>
          <p:cNvGraphicFramePr>
            <a:graphicFrameLocks/>
          </p:cNvGraphicFramePr>
          <p:nvPr/>
        </p:nvGraphicFramePr>
        <p:xfrm>
          <a:off x="6536125" y="1097280"/>
          <a:ext cx="4844148" cy="43533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1490243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DF8F3A-2C9A-824D-931B-B329858ED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 dirty="0">
                <a:solidFill>
                  <a:schemeClr val="accent1"/>
                </a:solidFill>
              </a:rPr>
              <a:t>Checkpoint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75F669-0DD4-D649-A429-BACD489284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 lnSpcReduction="10000"/>
          </a:bodyPr>
          <a:lstStyle/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Most people using Twitter are young men</a:t>
            </a:r>
          </a:p>
          <a:p>
            <a:r>
              <a:rPr lang="en-US" sz="2400" dirty="0"/>
              <a:t>Around 5% of people in Germany use Twitter</a:t>
            </a:r>
          </a:p>
          <a:p>
            <a:pPr marL="0" indent="0">
              <a:buNone/>
            </a:pPr>
            <a:endParaRPr lang="en-US" sz="2400" dirty="0"/>
          </a:p>
          <a:p>
            <a:pPr algn="ctr">
              <a:buFont typeface="Wingdings" panose="05000000000000000000" pitchFamily="2" charset="2"/>
              <a:buChar char="à"/>
            </a:pPr>
            <a:r>
              <a:rPr lang="en-US" sz="2400" dirty="0">
                <a:sym typeface="Wingdings" panose="05000000000000000000" pitchFamily="2" charset="2"/>
              </a:rPr>
              <a:t> </a:t>
            </a:r>
          </a:p>
          <a:p>
            <a:pPr marL="0" indent="0" algn="ctr">
              <a:buNone/>
            </a:pPr>
            <a:r>
              <a:rPr lang="en-US" sz="2400" dirty="0">
                <a:sym typeface="Wingdings" panose="05000000000000000000" pitchFamily="2" charset="2"/>
              </a:rPr>
              <a:t>Take this into consideration</a:t>
            </a:r>
          </a:p>
          <a:p>
            <a:pPr marL="0" indent="0" algn="ctr">
              <a:buNone/>
            </a:pPr>
            <a:r>
              <a:rPr lang="en-US" sz="2400" dirty="0">
                <a:sym typeface="Wingdings" panose="05000000000000000000" pitchFamily="2" charset="2"/>
              </a:rPr>
              <a:t>when stating any conclusions</a:t>
            </a:r>
          </a:p>
          <a:p>
            <a:pPr marL="0" indent="0" algn="ctr">
              <a:buNone/>
            </a:pPr>
            <a:r>
              <a:rPr lang="en-US" sz="2400" dirty="0">
                <a:sym typeface="Wingdings" panose="05000000000000000000" pitchFamily="2" charset="2"/>
              </a:rPr>
              <a:t>(e.g. about predictability) </a:t>
            </a:r>
          </a:p>
          <a:p>
            <a:pPr marL="0" indent="0" algn="ctr">
              <a:buNone/>
            </a:pPr>
            <a:r>
              <a:rPr lang="en-US" sz="2400" dirty="0">
                <a:sym typeface="Wingdings" panose="05000000000000000000" pitchFamily="2" charset="2"/>
              </a:rPr>
              <a:t>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742207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3AF557-2073-A446-9407-FC9A4BB8BC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5340605" cy="114617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Background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5C7EBC3-4672-4DAB-81C2-58661FAFAE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78805" y="-2"/>
            <a:ext cx="6013194" cy="1511304"/>
          </a:xfrm>
          <a:custGeom>
            <a:avLst/>
            <a:gdLst>
              <a:gd name="connsiteX0" fmla="*/ 4545473 w 6013194"/>
              <a:gd name="connsiteY0" fmla="*/ 0 h 1511304"/>
              <a:gd name="connsiteX1" fmla="*/ 6013194 w 6013194"/>
              <a:gd name="connsiteY1" fmla="*/ 0 h 1511304"/>
              <a:gd name="connsiteX2" fmla="*/ 6013194 w 6013194"/>
              <a:gd name="connsiteY2" fmla="*/ 1508760 h 1511304"/>
              <a:gd name="connsiteX3" fmla="*/ 4545474 w 6013194"/>
              <a:gd name="connsiteY3" fmla="*/ 1508760 h 1511304"/>
              <a:gd name="connsiteX4" fmla="*/ 4545474 w 6013194"/>
              <a:gd name="connsiteY4" fmla="*/ 1511304 h 1511304"/>
              <a:gd name="connsiteX5" fmla="*/ 0 w 6013194"/>
              <a:gd name="connsiteY5" fmla="*/ 1511304 h 1511304"/>
              <a:gd name="connsiteX6" fmla="*/ 697617 w 6013194"/>
              <a:gd name="connsiteY6" fmla="*/ 3 h 1511304"/>
              <a:gd name="connsiteX7" fmla="*/ 4545473 w 6013194"/>
              <a:gd name="connsiteY7" fmla="*/ 3 h 1511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13194" h="1511304">
                <a:moveTo>
                  <a:pt x="4545473" y="0"/>
                </a:moveTo>
                <a:lnTo>
                  <a:pt x="6013194" y="0"/>
                </a:lnTo>
                <a:lnTo>
                  <a:pt x="6013194" y="1508760"/>
                </a:lnTo>
                <a:lnTo>
                  <a:pt x="4545474" y="1508760"/>
                </a:lnTo>
                <a:lnTo>
                  <a:pt x="4545474" y="1511304"/>
                </a:lnTo>
                <a:lnTo>
                  <a:pt x="0" y="1511304"/>
                </a:lnTo>
                <a:lnTo>
                  <a:pt x="697617" y="3"/>
                </a:lnTo>
                <a:lnTo>
                  <a:pt x="4545473" y="3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0BF962F-4C6F-461E-86F2-C43F56CC93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80797" y="1690688"/>
            <a:ext cx="8711202" cy="5167312"/>
          </a:xfrm>
          <a:custGeom>
            <a:avLst/>
            <a:gdLst>
              <a:gd name="connsiteX0" fmla="*/ 0 w 8711202"/>
              <a:gd name="connsiteY0" fmla="*/ 0 h 5167312"/>
              <a:gd name="connsiteX1" fmla="*/ 7243482 w 8711202"/>
              <a:gd name="connsiteY1" fmla="*/ 0 h 5167312"/>
              <a:gd name="connsiteX2" fmla="*/ 8711202 w 8711202"/>
              <a:gd name="connsiteY2" fmla="*/ 0 h 5167312"/>
              <a:gd name="connsiteX3" fmla="*/ 8711202 w 8711202"/>
              <a:gd name="connsiteY3" fmla="*/ 5167312 h 5167312"/>
              <a:gd name="connsiteX4" fmla="*/ 7243482 w 8711202"/>
              <a:gd name="connsiteY4" fmla="*/ 5167312 h 5167312"/>
              <a:gd name="connsiteX5" fmla="*/ 221324 w 8711202"/>
              <a:gd name="connsiteY5" fmla="*/ 5167312 h 5167312"/>
              <a:gd name="connsiteX6" fmla="*/ 2615203 w 8711202"/>
              <a:gd name="connsiteY6" fmla="*/ 952 h 5167312"/>
              <a:gd name="connsiteX7" fmla="*/ 0 w 8711202"/>
              <a:gd name="connsiteY7" fmla="*/ 952 h 5167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11202" h="5167312">
                <a:moveTo>
                  <a:pt x="0" y="0"/>
                </a:moveTo>
                <a:lnTo>
                  <a:pt x="7243482" y="0"/>
                </a:lnTo>
                <a:lnTo>
                  <a:pt x="8711202" y="0"/>
                </a:lnTo>
                <a:lnTo>
                  <a:pt x="8711202" y="5167312"/>
                </a:lnTo>
                <a:lnTo>
                  <a:pt x="7243482" y="5167312"/>
                </a:lnTo>
                <a:lnTo>
                  <a:pt x="221324" y="5167312"/>
                </a:lnTo>
                <a:lnTo>
                  <a:pt x="2615203" y="952"/>
                </a:lnTo>
                <a:lnTo>
                  <a:pt x="0" y="952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2E94A4F7-38E4-45EA-8E2E-CE1B5766B4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5931454" cy="5166360"/>
          </a:xfrm>
          <a:custGeom>
            <a:avLst/>
            <a:gdLst>
              <a:gd name="connsiteX0" fmla="*/ 0 w 5931454"/>
              <a:gd name="connsiteY0" fmla="*/ 0 h 5166360"/>
              <a:gd name="connsiteX1" fmla="*/ 5931454 w 5931454"/>
              <a:gd name="connsiteY1" fmla="*/ 0 h 5166360"/>
              <a:gd name="connsiteX2" fmla="*/ 3537575 w 5931454"/>
              <a:gd name="connsiteY2" fmla="*/ 5166360 h 5166360"/>
              <a:gd name="connsiteX3" fmla="*/ 0 w 5931454"/>
              <a:gd name="connsiteY3" fmla="*/ 5166360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31454" h="5166360">
                <a:moveTo>
                  <a:pt x="0" y="0"/>
                </a:moveTo>
                <a:lnTo>
                  <a:pt x="5931454" y="0"/>
                </a:lnTo>
                <a:lnTo>
                  <a:pt x="3537575" y="5166360"/>
                </a:lnTo>
                <a:lnTo>
                  <a:pt x="0" y="5166360"/>
                </a:lnTo>
                <a:close/>
              </a:path>
            </a:pathLst>
          </a:cu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37B5FC-7B0F-FD41-A133-6C4553CDF7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84200" y="2172717"/>
            <a:ext cx="3603171" cy="363968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The 2019 European parliamentary elections took place on 24 – 26 May. 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As a result of the election, there were nine political parties in Germany that held two or more seats in parliament. 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Our project analyzes the twitter data in the three weeks leading up to the election to look for insights related to the outcome.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B1E036B7-FCD6-804F-8C7F-CE462BC3E8B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54980805"/>
              </p:ext>
            </p:extLst>
          </p:nvPr>
        </p:nvGraphicFramePr>
        <p:xfrm>
          <a:off x="6418715" y="2076767"/>
          <a:ext cx="5105859" cy="4003678"/>
        </p:xfrm>
        <a:graphic>
          <a:graphicData uri="http://schemas.openxmlformats.org/drawingml/2006/table">
            <a:tbl>
              <a:tblPr/>
              <a:tblGrid>
                <a:gridCol w="1132534">
                  <a:extLst>
                    <a:ext uri="{9D8B030D-6E8A-4147-A177-3AD203B41FA5}">
                      <a16:colId xmlns:a16="http://schemas.microsoft.com/office/drawing/2014/main" val="1475609026"/>
                    </a:ext>
                  </a:extLst>
                </a:gridCol>
                <a:gridCol w="692160">
                  <a:extLst>
                    <a:ext uri="{9D8B030D-6E8A-4147-A177-3AD203B41FA5}">
                      <a16:colId xmlns:a16="http://schemas.microsoft.com/office/drawing/2014/main" val="1322879563"/>
                    </a:ext>
                  </a:extLst>
                </a:gridCol>
                <a:gridCol w="692160">
                  <a:extLst>
                    <a:ext uri="{9D8B030D-6E8A-4147-A177-3AD203B41FA5}">
                      <a16:colId xmlns:a16="http://schemas.microsoft.com/office/drawing/2014/main" val="464535296"/>
                    </a:ext>
                  </a:extLst>
                </a:gridCol>
                <a:gridCol w="692160">
                  <a:extLst>
                    <a:ext uri="{9D8B030D-6E8A-4147-A177-3AD203B41FA5}">
                      <a16:colId xmlns:a16="http://schemas.microsoft.com/office/drawing/2014/main" val="2444526370"/>
                    </a:ext>
                  </a:extLst>
                </a:gridCol>
                <a:gridCol w="771775">
                  <a:extLst>
                    <a:ext uri="{9D8B030D-6E8A-4147-A177-3AD203B41FA5}">
                      <a16:colId xmlns:a16="http://schemas.microsoft.com/office/drawing/2014/main" val="2950955368"/>
                    </a:ext>
                  </a:extLst>
                </a:gridCol>
                <a:gridCol w="1125070">
                  <a:extLst>
                    <a:ext uri="{9D8B030D-6E8A-4147-A177-3AD203B41FA5}">
                      <a16:colId xmlns:a16="http://schemas.microsoft.com/office/drawing/2014/main" val="1483786757"/>
                    </a:ext>
                  </a:extLst>
                </a:gridCol>
              </a:tblGrid>
              <a:tr h="487249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4928" marR="14928" marT="149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4928" marR="14928" marT="149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4928" marR="14928" marT="149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4928" marR="14928" marT="149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(2014 to 2019)</a:t>
                      </a:r>
                      <a:endParaRPr lang="en-US" sz="2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43308" marR="143308" marT="71654" marB="71654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3724253"/>
                  </a:ext>
                </a:extLst>
              </a:tr>
              <a:tr h="358868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US" sz="2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4928" marR="14928" marT="149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2009</a:t>
                      </a:r>
                      <a:endParaRPr lang="en-US" sz="2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4928" marR="14928" marT="149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2014</a:t>
                      </a:r>
                      <a:endParaRPr lang="en-US" sz="2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4928" marR="14928" marT="149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2019</a:t>
                      </a:r>
                      <a:endParaRPr lang="en-US" sz="2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4928" marR="14928" marT="149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b="0" i="0" u="none" strike="noStrike">
                          <a:solidFill>
                            <a:srgbClr val="000000"/>
                          </a:solidFill>
                          <a:effectLst/>
                          <a:latin typeface="Symbol" panose="05050102010706020507" pitchFamily="18" charset="2"/>
                        </a:rPr>
                        <a:t>D</a:t>
                      </a:r>
                      <a:endParaRPr lang="en-US" sz="2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4928" marR="14928" marT="149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% </a:t>
                      </a:r>
                      <a:endParaRPr lang="en-US" sz="2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4928" marR="14928" marT="149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60599196"/>
                  </a:ext>
                </a:extLst>
              </a:tr>
              <a:tr h="358868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CDU/CSU</a:t>
                      </a:r>
                      <a:endParaRPr lang="en-US" sz="2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4928" marR="14928" marT="149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  <a:endParaRPr lang="en-US" sz="2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4928" marR="14928" marT="149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</a:t>
                      </a:r>
                      <a:endParaRPr lang="en-US" sz="2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4928" marR="14928" marT="149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</a:t>
                      </a:r>
                      <a:endParaRPr lang="en-US" sz="2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4928" marR="14928" marT="149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-5</a:t>
                      </a:r>
                      <a:endParaRPr lang="en-US" sz="2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4928" marR="14928" marT="149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-14.71</a:t>
                      </a:r>
                      <a:endParaRPr lang="en-US" sz="2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4928" marR="14928" marT="149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84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4670219"/>
                  </a:ext>
                </a:extLst>
              </a:tr>
              <a:tr h="358868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SPD</a:t>
                      </a:r>
                      <a:endParaRPr lang="en-US" sz="2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4928" marR="14928" marT="149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</a:t>
                      </a:r>
                      <a:endParaRPr lang="en-US" sz="2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4928" marR="14928" marT="149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</a:t>
                      </a:r>
                      <a:endParaRPr lang="en-US" sz="2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4928" marR="14928" marT="149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  <a:endParaRPr lang="en-US" sz="2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4928" marR="14928" marT="149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-11</a:t>
                      </a:r>
                      <a:endParaRPr lang="en-US" sz="2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4928" marR="14928" marT="149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-40.74</a:t>
                      </a:r>
                      <a:endParaRPr lang="en-US" sz="2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4928" marR="14928" marT="149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8479452"/>
                  </a:ext>
                </a:extLst>
              </a:tr>
              <a:tr h="645485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Die Grünen</a:t>
                      </a:r>
                      <a:endParaRPr lang="en-US" sz="2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4928" marR="14928" marT="149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  <a:endParaRPr lang="en-US" sz="2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4928" marR="14928" marT="149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  <a:endParaRPr lang="en-US" sz="2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4928" marR="14928" marT="149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</a:t>
                      </a:r>
                      <a:endParaRPr lang="en-US" sz="2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4928" marR="14928" marT="149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  <a:endParaRPr lang="en-US" sz="2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4928" marR="14928" marT="149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90.91</a:t>
                      </a:r>
                      <a:endParaRPr lang="en-US" sz="2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4928" marR="14928" marT="149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1775168"/>
                  </a:ext>
                </a:extLst>
              </a:tr>
              <a:tr h="358868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Die Linke</a:t>
                      </a:r>
                      <a:endParaRPr lang="en-US" sz="2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4928" marR="14928" marT="149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  <a:endParaRPr lang="en-US" sz="2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4928" marR="14928" marT="149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  <a:endParaRPr lang="en-US" sz="2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4928" marR="14928" marT="149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  <a:endParaRPr lang="en-US" sz="2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4928" marR="14928" marT="149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  <a:endParaRPr lang="en-US" sz="2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4928" marR="14928" marT="149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-28.57</a:t>
                      </a:r>
                      <a:endParaRPr lang="en-US" sz="2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4928" marR="14928" marT="149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84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7768519"/>
                  </a:ext>
                </a:extLst>
              </a:tr>
              <a:tr h="358868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AfD</a:t>
                      </a:r>
                      <a:endParaRPr lang="en-US" sz="2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4928" marR="14928" marT="149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  <a:endParaRPr lang="en-US" sz="2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4928" marR="14928" marT="149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  <a:endParaRPr lang="en-US" sz="2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4928" marR="14928" marT="149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  <a:endParaRPr lang="en-US" sz="2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4928" marR="14928" marT="149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endParaRPr lang="en-US" sz="2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4928" marR="14928" marT="149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57.14</a:t>
                      </a:r>
                      <a:endParaRPr lang="en-US" sz="2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4928" marR="14928" marT="149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4141799"/>
                  </a:ext>
                </a:extLst>
              </a:tr>
              <a:tr h="358868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FDP</a:t>
                      </a:r>
                      <a:endParaRPr lang="en-US" sz="2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4928" marR="14928" marT="149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  <a:endParaRPr lang="en-US" sz="2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4928" marR="14928" marT="149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endParaRPr lang="en-US" sz="2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4928" marR="14928" marT="149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  <a:endParaRPr lang="en-US" sz="2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4928" marR="14928" marT="149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en-US" sz="2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4928" marR="14928" marT="149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66.67</a:t>
                      </a:r>
                      <a:endParaRPr lang="en-US" sz="2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4928" marR="14928" marT="149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0769503"/>
                  </a:ext>
                </a:extLst>
              </a:tr>
              <a:tr h="358868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die Partei</a:t>
                      </a:r>
                      <a:endParaRPr lang="en-US" sz="2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4928" marR="14928" marT="149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  <a:endParaRPr lang="en-US" sz="2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4928" marR="14928" marT="149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en-US" sz="2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4928" marR="14928" marT="149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en-US" sz="2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4928" marR="14928" marT="149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en-US" sz="2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4928" marR="14928" marT="149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</a:t>
                      </a:r>
                      <a:endParaRPr lang="en-US" sz="2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4928" marR="14928" marT="149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3321341"/>
                  </a:ext>
                </a:extLst>
              </a:tr>
              <a:tr h="358868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FW</a:t>
                      </a:r>
                      <a:endParaRPr lang="en-US" sz="2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4928" marR="14928" marT="149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  <a:endParaRPr lang="en-US" sz="2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4928" marR="14928" marT="149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en-US" sz="2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4928" marR="14928" marT="149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en-US" sz="2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4928" marR="14928" marT="149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en-US" sz="2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4928" marR="14928" marT="149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</a:t>
                      </a:r>
                      <a:endParaRPr lang="en-US" sz="2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4928" marR="14928" marT="149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2732644"/>
                  </a:ext>
                </a:extLst>
              </a:tr>
            </a:tbl>
          </a:graphicData>
        </a:graphic>
      </p:graphicFrame>
      <p:sp>
        <p:nvSpPr>
          <p:cNvPr id="3" name="Textfeld 2">
            <a:extLst>
              <a:ext uri="{FF2B5EF4-FFF2-40B4-BE49-F238E27FC236}">
                <a16:creationId xmlns:a16="http://schemas.microsoft.com/office/drawing/2014/main" id="{7AD0A9F9-A218-4C72-8B1E-A1FA16C6A536}"/>
              </a:ext>
            </a:extLst>
          </p:cNvPr>
          <p:cNvSpPr txBox="1"/>
          <p:nvPr/>
        </p:nvSpPr>
        <p:spPr>
          <a:xfrm>
            <a:off x="4392899" y="6182360"/>
            <a:ext cx="3648756" cy="8156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„Das junge Deutschland wählt grün“</a:t>
            </a:r>
          </a:p>
          <a:p>
            <a:pPr marL="171450" indent="-171450">
              <a:buFontTx/>
              <a:buChar char="-"/>
            </a:pPr>
            <a:r>
              <a:rPr lang="de-DE" sz="1100" b="1" i="1" dirty="0"/>
              <a:t>Süddeutsche Zeitung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765034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DBDB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111CC888-73FE-44D4-860E-107FE1F3B5A3}"/>
              </a:ext>
            </a:extLst>
          </p:cNvPr>
          <p:cNvSpPr txBox="1">
            <a:spLocks/>
          </p:cNvSpPr>
          <p:nvPr/>
        </p:nvSpPr>
        <p:spPr>
          <a:xfrm>
            <a:off x="839788" y="405765"/>
            <a:ext cx="10515600" cy="89034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j-ea"/>
                <a:cs typeface="+mj-cs"/>
              </a:rPr>
              <a:t>Classification into Groups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1AFB3826-42AB-4CE2-9167-5E33A3A50FB9}"/>
              </a:ext>
            </a:extLst>
          </p:cNvPr>
          <p:cNvSpPr txBox="1">
            <a:spLocks/>
          </p:cNvSpPr>
          <p:nvPr/>
        </p:nvSpPr>
        <p:spPr>
          <a:xfrm>
            <a:off x="2532657" y="1825625"/>
            <a:ext cx="4209732" cy="336105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Winners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: 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Die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Grünen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FdP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AfD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Die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Partei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Freie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Wähler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FC6CAE16-B691-4348-A32D-3CA3FE3B53D3}"/>
              </a:ext>
            </a:extLst>
          </p:cNvPr>
          <p:cNvSpPr txBox="1">
            <a:spLocks/>
          </p:cNvSpPr>
          <p:nvPr/>
        </p:nvSpPr>
        <p:spPr>
          <a:xfrm>
            <a:off x="7746295" y="1825625"/>
            <a:ext cx="3530600" cy="336105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Losers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: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 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SPD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CDU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CSU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Die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Linke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457200" marR="0" lvl="1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3D55ACA-6725-4895-B118-2E51E1C50AA7}"/>
              </a:ext>
            </a:extLst>
          </p:cNvPr>
          <p:cNvSpPr txBox="1">
            <a:spLocks/>
          </p:cNvSpPr>
          <p:nvPr/>
        </p:nvSpPr>
        <p:spPr>
          <a:xfrm>
            <a:off x="1639083" y="5475711"/>
            <a:ext cx="9637812" cy="127625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i="1" dirty="0"/>
              <a:t>Note</a:t>
            </a:r>
            <a:r>
              <a:rPr lang="en-US" sz="2400" dirty="0"/>
              <a:t>: Classification based on </a:t>
            </a:r>
            <a:r>
              <a:rPr lang="en-US" sz="2400" b="1" u="sng" dirty="0"/>
              <a:t>one</a:t>
            </a:r>
            <a:r>
              <a:rPr lang="en-US" sz="2400" dirty="0"/>
              <a:t> measure: Increase (decrease) in seats.</a:t>
            </a:r>
          </a:p>
        </p:txBody>
      </p:sp>
    </p:spTree>
    <p:extLst>
      <p:ext uri="{BB962C8B-B14F-4D97-AF65-F5344CB8AC3E}">
        <p14:creationId xmlns:p14="http://schemas.microsoft.com/office/powerpoint/2010/main" val="16282997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DF8F3A-2C9A-824D-931B-B329858ED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 dirty="0">
                <a:solidFill>
                  <a:schemeClr val="accent1"/>
                </a:solidFill>
              </a:rPr>
              <a:t>Checkpoint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75F669-0DD4-D649-A429-BACD489284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9 political parties in total (9 Twitter-Accounts)</a:t>
            </a:r>
          </a:p>
          <a:p>
            <a:r>
              <a:rPr lang="en-US" sz="2400" dirty="0"/>
              <a:t>Classification into </a:t>
            </a:r>
            <a:r>
              <a:rPr lang="en-US" sz="2400" i="1" u="sng" dirty="0"/>
              <a:t>Winners</a:t>
            </a:r>
            <a:r>
              <a:rPr lang="en-US" sz="2400" dirty="0"/>
              <a:t> and </a:t>
            </a:r>
            <a:r>
              <a:rPr lang="en-US" sz="2400" i="1" u="sng" dirty="0"/>
              <a:t>Losers</a:t>
            </a:r>
          </a:p>
          <a:p>
            <a:endParaRPr lang="en-US" sz="2400" i="1" u="sng" dirty="0"/>
          </a:p>
          <a:p>
            <a:pPr marL="0" indent="0" algn="ctr">
              <a:buNone/>
            </a:pPr>
            <a:r>
              <a:rPr lang="en-US" sz="2400" dirty="0">
                <a:sym typeface="Wingdings" panose="05000000000000000000" pitchFamily="2" charset="2"/>
              </a:rPr>
              <a:t></a:t>
            </a:r>
          </a:p>
          <a:p>
            <a:pPr marL="0" indent="0" algn="ctr">
              <a:buNone/>
            </a:pPr>
            <a:r>
              <a:rPr lang="en-US" sz="2400" dirty="0"/>
              <a:t>Further analysis based on the </a:t>
            </a:r>
          </a:p>
          <a:p>
            <a:pPr marL="0" indent="0" algn="ctr">
              <a:buNone/>
            </a:pPr>
            <a:r>
              <a:rPr lang="en-US" sz="2400" dirty="0"/>
              <a:t>	classification in Groups	</a:t>
            </a:r>
            <a:endParaRPr lang="en-US" sz="2000" i="1" u="sng" dirty="0"/>
          </a:p>
        </p:txBody>
      </p:sp>
    </p:spTree>
    <p:extLst>
      <p:ext uri="{BB962C8B-B14F-4D97-AF65-F5344CB8AC3E}">
        <p14:creationId xmlns:p14="http://schemas.microsoft.com/office/powerpoint/2010/main" val="13940151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Modern 01">
      <a:majorFont>
        <a:latin typeface="Century Gothic"/>
        <a:ea typeface=""/>
        <a:cs typeface=""/>
      </a:majorFont>
      <a:minorFont>
        <a:latin typeface="Segoe UI Ligh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icrosoft_Data_Driven_Financial_Corporate.potx" id="{AF0BB5A1-6D8A-4FE6-8E42-5BDD7830AEFF}" vid="{0057B11C-41A7-4209-873B-0AFB0F6811B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3535</Words>
  <Application>Microsoft Office PowerPoint</Application>
  <PresentationFormat>Breitbild</PresentationFormat>
  <Paragraphs>609</Paragraphs>
  <Slides>41</Slides>
  <Notes>32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41</vt:i4>
      </vt:variant>
    </vt:vector>
  </HeadingPairs>
  <TitlesOfParts>
    <vt:vector size="49" baseType="lpstr">
      <vt:lpstr>Arial</vt:lpstr>
      <vt:lpstr>Calibri</vt:lpstr>
      <vt:lpstr>Century Gothic</vt:lpstr>
      <vt:lpstr>Segoe UI</vt:lpstr>
      <vt:lpstr>Segoe UI Light</vt:lpstr>
      <vt:lpstr>Symbol</vt:lpstr>
      <vt:lpstr>Wingdings</vt:lpstr>
      <vt:lpstr>Office Theme</vt:lpstr>
      <vt:lpstr>Slide 1</vt:lpstr>
      <vt:lpstr>Slide 4</vt:lpstr>
      <vt:lpstr>PowerPoint-Präsentation</vt:lpstr>
      <vt:lpstr>Slide 2</vt:lpstr>
      <vt:lpstr>Slide 4</vt:lpstr>
      <vt:lpstr>Checkpoint</vt:lpstr>
      <vt:lpstr>Background</vt:lpstr>
      <vt:lpstr>PowerPoint-Präsentation</vt:lpstr>
      <vt:lpstr>Checkpoint</vt:lpstr>
      <vt:lpstr>Account Overview</vt:lpstr>
      <vt:lpstr>Distinction between Retweets/Tweets</vt:lpstr>
      <vt:lpstr>Account Overview</vt:lpstr>
      <vt:lpstr>Account Overview</vt:lpstr>
      <vt:lpstr>Account Overview</vt:lpstr>
      <vt:lpstr>Checkpoint</vt:lpstr>
      <vt:lpstr>Initial Questions</vt:lpstr>
      <vt:lpstr>What is a “successful” Twitter campaign?</vt:lpstr>
      <vt:lpstr>PowerPoint-Präsentation</vt:lpstr>
      <vt:lpstr>High engagement tweets</vt:lpstr>
      <vt:lpstr>High engagement tweets (&gt;100 retweets)</vt:lpstr>
      <vt:lpstr>Follower engagement</vt:lpstr>
      <vt:lpstr>Daily tweet rate comparison</vt:lpstr>
      <vt:lpstr>Daily like rate comparison</vt:lpstr>
      <vt:lpstr>Retweet comparison</vt:lpstr>
      <vt:lpstr>Wordcloud comparison Can you spot the difference? </vt:lpstr>
      <vt:lpstr>Word usage comparison</vt:lpstr>
      <vt:lpstr>Conclusion</vt:lpstr>
      <vt:lpstr>PowerPoint-Präsentation</vt:lpstr>
      <vt:lpstr>Overall Tweet Length</vt:lpstr>
      <vt:lpstr>Differences in tweet length distribution</vt:lpstr>
      <vt:lpstr>Slide 4</vt:lpstr>
      <vt:lpstr>Next steps: further analysis ideas</vt:lpstr>
      <vt:lpstr>PowerPoint-Präsentation</vt:lpstr>
      <vt:lpstr>Slide 1</vt:lpstr>
      <vt:lpstr>Appendix</vt:lpstr>
      <vt:lpstr>High engagement tweets  (&gt;100 retweets)</vt:lpstr>
      <vt:lpstr>Hashtag usage comparison</vt:lpstr>
      <vt:lpstr>Linked Accounts comparison</vt:lpstr>
      <vt:lpstr>High engagement tweets  (&gt;100 retweets)</vt:lpstr>
      <vt:lpstr>High engagement tweets  (&gt;100 retweets)</vt:lpstr>
      <vt:lpstr>High engagement tweets  (&gt;100 retweets)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2019-07-09T20:36:58Z</dcterms:created>
  <dcterms:modified xsi:type="dcterms:W3CDTF">2019-07-17T06:40:55Z</dcterms:modified>
</cp:coreProperties>
</file>